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302" r:id="rId2"/>
    <p:sldId id="305" r:id="rId3"/>
    <p:sldId id="318" r:id="rId4"/>
    <p:sldId id="319" r:id="rId5"/>
    <p:sldId id="320" r:id="rId6"/>
    <p:sldId id="306" r:id="rId7"/>
    <p:sldId id="367" r:id="rId8"/>
    <p:sldId id="322" r:id="rId9"/>
    <p:sldId id="323" r:id="rId10"/>
    <p:sldId id="324" r:id="rId11"/>
    <p:sldId id="325" r:id="rId12"/>
    <p:sldId id="326" r:id="rId13"/>
    <p:sldId id="327" r:id="rId14"/>
    <p:sldId id="330" r:id="rId15"/>
    <p:sldId id="332" r:id="rId16"/>
    <p:sldId id="333" r:id="rId17"/>
    <p:sldId id="334" r:id="rId18"/>
    <p:sldId id="335" r:id="rId19"/>
    <p:sldId id="293" r:id="rId20"/>
    <p:sldId id="336" r:id="rId21"/>
    <p:sldId id="294" r:id="rId22"/>
    <p:sldId id="289" r:id="rId23"/>
    <p:sldId id="308" r:id="rId24"/>
    <p:sldId id="311" r:id="rId25"/>
    <p:sldId id="312" r:id="rId26"/>
    <p:sldId id="313" r:id="rId27"/>
    <p:sldId id="314" r:id="rId28"/>
    <p:sldId id="315" r:id="rId29"/>
    <p:sldId id="316" r:id="rId30"/>
    <p:sldId id="317"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8" r:id="rId50"/>
    <p:sldId id="357" r:id="rId51"/>
    <p:sldId id="362" r:id="rId52"/>
    <p:sldId id="361" r:id="rId53"/>
    <p:sldId id="360" r:id="rId54"/>
    <p:sldId id="359" r:id="rId55"/>
    <p:sldId id="365" r:id="rId56"/>
    <p:sldId id="364" r:id="rId57"/>
    <p:sldId id="363" r:id="rId58"/>
    <p:sldId id="356" r:id="rId59"/>
    <p:sldId id="366"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2667" autoAdjust="0"/>
  </p:normalViewPr>
  <p:slideViewPr>
    <p:cSldViewPr snapToGrid="0">
      <p:cViewPr varScale="1">
        <p:scale>
          <a:sx n="86" d="100"/>
          <a:sy n="86"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EJECUCION PRESUPUESTAL DE INGRESOS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'EJECUCUCION DE INGRESOS'!$A$23</c:f>
              <c:strCache>
                <c:ptCount val="1"/>
                <c:pt idx="0">
                  <c:v>CONSULTA EXTERNA</c:v>
                </c:pt>
              </c:strCache>
            </c:strRef>
          </c:tx>
          <c:spPr>
            <a:solidFill>
              <a:schemeClr val="accent1"/>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INGRESOS'!$B$23:$D$23</c:f>
              <c:numCache>
                <c:formatCode>#,##0</c:formatCode>
                <c:ptCount val="3"/>
                <c:pt idx="0">
                  <c:v>269146353</c:v>
                </c:pt>
                <c:pt idx="1">
                  <c:v>258266562</c:v>
                </c:pt>
                <c:pt idx="2">
                  <c:v>10879791</c:v>
                </c:pt>
              </c:numCache>
            </c:numRef>
          </c:val>
          <c:extLst>
            <c:ext xmlns:c16="http://schemas.microsoft.com/office/drawing/2014/chart" uri="{C3380CC4-5D6E-409C-BE32-E72D297353CC}">
              <c16:uniqueId val="{00000000-7DA0-4372-BCD4-361B49482E2C}"/>
            </c:ext>
          </c:extLst>
        </c:ser>
        <c:ser>
          <c:idx val="1"/>
          <c:order val="1"/>
          <c:tx>
            <c:strRef>
              <c:f>'EJECUCUCION DE INGRESOS'!$A$24</c:f>
              <c:strCache>
                <c:ptCount val="1"/>
                <c:pt idx="0">
                  <c:v>SALUD ORAL</c:v>
                </c:pt>
              </c:strCache>
            </c:strRef>
          </c:tx>
          <c:spPr>
            <a:solidFill>
              <a:schemeClr val="accent2"/>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INGRESOS'!$B$24:$D$24</c:f>
              <c:numCache>
                <c:formatCode>#,##0</c:formatCode>
                <c:ptCount val="3"/>
                <c:pt idx="0">
                  <c:v>165977683</c:v>
                </c:pt>
                <c:pt idx="1">
                  <c:v>165977683</c:v>
                </c:pt>
              </c:numCache>
            </c:numRef>
          </c:val>
          <c:extLst>
            <c:ext xmlns:c16="http://schemas.microsoft.com/office/drawing/2014/chart" uri="{C3380CC4-5D6E-409C-BE32-E72D297353CC}">
              <c16:uniqueId val="{00000001-7DA0-4372-BCD4-361B49482E2C}"/>
            </c:ext>
          </c:extLst>
        </c:ser>
        <c:ser>
          <c:idx val="2"/>
          <c:order val="2"/>
          <c:tx>
            <c:strRef>
              <c:f>'EJECUCUCION DE INGRESOS'!$A$25</c:f>
              <c:strCache>
                <c:ptCount val="1"/>
                <c:pt idx="0">
                  <c:v>PROMOCION Y PREVENCION</c:v>
                </c:pt>
              </c:strCache>
            </c:strRef>
          </c:tx>
          <c:spPr>
            <a:solidFill>
              <a:schemeClr val="accent3"/>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INGRESOS'!$B$25:$D$25</c:f>
              <c:numCache>
                <c:formatCode>#,##0</c:formatCode>
                <c:ptCount val="3"/>
                <c:pt idx="0">
                  <c:v>371397247</c:v>
                </c:pt>
                <c:pt idx="1">
                  <c:v>331870161</c:v>
                </c:pt>
                <c:pt idx="2">
                  <c:v>39527086</c:v>
                </c:pt>
              </c:numCache>
            </c:numRef>
          </c:val>
          <c:extLst>
            <c:ext xmlns:c16="http://schemas.microsoft.com/office/drawing/2014/chart" uri="{C3380CC4-5D6E-409C-BE32-E72D297353CC}">
              <c16:uniqueId val="{00000002-7DA0-4372-BCD4-361B49482E2C}"/>
            </c:ext>
          </c:extLst>
        </c:ser>
        <c:ser>
          <c:idx val="3"/>
          <c:order val="3"/>
          <c:tx>
            <c:strRef>
              <c:f>'EJECUCUCION DE INGRESOS'!$A$26</c:f>
              <c:strCache>
                <c:ptCount val="1"/>
                <c:pt idx="0">
                  <c:v>APOYO DIAGNOSTICO Y TERAPEUTICO</c:v>
                </c:pt>
              </c:strCache>
            </c:strRef>
          </c:tx>
          <c:spPr>
            <a:solidFill>
              <a:schemeClr val="accent4"/>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INGRESOS'!$B$26:$D$26</c:f>
              <c:numCache>
                <c:formatCode>#,##0</c:formatCode>
                <c:ptCount val="3"/>
                <c:pt idx="0">
                  <c:v>184394766</c:v>
                </c:pt>
                <c:pt idx="1">
                  <c:v>184394766</c:v>
                </c:pt>
              </c:numCache>
            </c:numRef>
          </c:val>
          <c:extLst>
            <c:ext xmlns:c16="http://schemas.microsoft.com/office/drawing/2014/chart" uri="{C3380CC4-5D6E-409C-BE32-E72D297353CC}">
              <c16:uniqueId val="{00000003-7DA0-4372-BCD4-361B49482E2C}"/>
            </c:ext>
          </c:extLst>
        </c:ser>
        <c:ser>
          <c:idx val="4"/>
          <c:order val="4"/>
          <c:tx>
            <c:strRef>
              <c:f>'EJECUCUCION DE INGRESOS'!$A$27</c:f>
              <c:strCache>
                <c:ptCount val="1"/>
                <c:pt idx="0">
                  <c:v>OTRAS VENTAS DE SERVICIOS DE SALUD</c:v>
                </c:pt>
              </c:strCache>
            </c:strRef>
          </c:tx>
          <c:spPr>
            <a:solidFill>
              <a:schemeClr val="accent5"/>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INGRESOS'!$B$27:$D$27</c:f>
              <c:numCache>
                <c:formatCode>#,##0</c:formatCode>
                <c:ptCount val="3"/>
                <c:pt idx="0">
                  <c:v>604813504</c:v>
                </c:pt>
                <c:pt idx="1">
                  <c:v>570765219</c:v>
                </c:pt>
                <c:pt idx="2">
                  <c:v>34048285</c:v>
                </c:pt>
              </c:numCache>
            </c:numRef>
          </c:val>
          <c:extLst>
            <c:ext xmlns:c16="http://schemas.microsoft.com/office/drawing/2014/chart" uri="{C3380CC4-5D6E-409C-BE32-E72D297353CC}">
              <c16:uniqueId val="{00000004-7DA0-4372-BCD4-361B49482E2C}"/>
            </c:ext>
          </c:extLst>
        </c:ser>
        <c:ser>
          <c:idx val="5"/>
          <c:order val="5"/>
          <c:tx>
            <c:strRef>
              <c:f>'EJECUCUCION DE INGRESOS'!$A$28</c:f>
              <c:strCache>
                <c:ptCount val="1"/>
                <c:pt idx="0">
                  <c:v>CUENTAS POR COBRAR VIGENCIAS ANTERIORES</c:v>
                </c:pt>
              </c:strCache>
            </c:strRef>
          </c:tx>
          <c:spPr>
            <a:solidFill>
              <a:schemeClr val="accent6"/>
            </a:solidFill>
            <a:ln>
              <a:noFill/>
            </a:ln>
            <a:effectLst/>
          </c:spPr>
          <c:invertIfNegative val="0"/>
          <c:cat>
            <c:strRef>
              <c:f>'EJECUCUCION DE INGRESOS'!$B$22:$D$22</c:f>
              <c:strCache>
                <c:ptCount val="3"/>
                <c:pt idx="0">
                  <c:v>RECONOCIMIENTO</c:v>
                </c:pt>
                <c:pt idx="1">
                  <c:v>RECAUDADO</c:v>
                </c:pt>
                <c:pt idx="2">
                  <c:v>CUENTAS POR COBRAR</c:v>
                </c:pt>
              </c:strCache>
            </c:strRef>
          </c:cat>
          <c:val>
            <c:numRef>
              <c:f>'EJECUCUCION DE INGRESOS'!$B$28:$D$28</c:f>
              <c:numCache>
                <c:formatCode>#,##0</c:formatCode>
                <c:ptCount val="3"/>
                <c:pt idx="0">
                  <c:v>42406342</c:v>
                </c:pt>
                <c:pt idx="1">
                  <c:v>42406342</c:v>
                </c:pt>
              </c:numCache>
            </c:numRef>
          </c:val>
          <c:extLst>
            <c:ext xmlns:c16="http://schemas.microsoft.com/office/drawing/2014/chart" uri="{C3380CC4-5D6E-409C-BE32-E72D297353CC}">
              <c16:uniqueId val="{00000005-7DA0-4372-BCD4-361B49482E2C}"/>
            </c:ext>
          </c:extLst>
        </c:ser>
        <c:dLbls>
          <c:showLegendKey val="0"/>
          <c:showVal val="0"/>
          <c:showCatName val="0"/>
          <c:showSerName val="0"/>
          <c:showPercent val="0"/>
          <c:showBubbleSize val="0"/>
        </c:dLbls>
        <c:gapWidth val="219"/>
        <c:overlap val="-27"/>
        <c:axId val="765525295"/>
        <c:axId val="765508239"/>
      </c:barChart>
      <c:catAx>
        <c:axId val="765525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765508239"/>
        <c:crosses val="autoZero"/>
        <c:auto val="1"/>
        <c:lblAlgn val="ctr"/>
        <c:lblOffset val="100"/>
        <c:noMultiLvlLbl val="0"/>
      </c:catAx>
      <c:valAx>
        <c:axId val="765508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65525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6:53.981"/>
    </inkml:context>
    <inkml:brush xml:id="br0">
      <inkml:brushProperty name="width" value="0.05" units="cm"/>
      <inkml:brushProperty name="height" value="0.05" units="cm"/>
      <inkml:brushProperty name="color" value="#E71224"/>
    </inkml:brush>
  </inkml:definitions>
  <inkml:trace contextRef="#ctx0" brushRef="#br0">640 450 24575,'6'6'0,"6"0"0,2-4 0,-2-14 0,-8-5 0,-10-5 0,-15 2 0,-8-7 0,-6 1 0,-6 1 0,-2-2 0,-15-12 0,-13-4 0,-5 0 0,-11-4 0,4 7 0,6-1 0,16 7-8191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10.43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10.75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0,'5'0,"3"0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10.90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11.09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13 0,'-6'0,"-1"0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11.215"/>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8:32.006"/>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2:13.343"/>
    </inkml:context>
    <inkml:brush xml:id="br0">
      <inkml:brushProperty name="width" value="0.05" units="cm"/>
      <inkml:brushProperty name="height" value="0.05" units="cm"/>
    </inkml:brush>
  </inkml:definitions>
  <inkml:trace contextRef="#ctx0" brushRef="#br0">1 1 24575,'2'9'0,"0"1"0,1-1 0,0 1 0,1-1 0,0 0 0,0-1 0,10 16 0,-8-15 0,8 19 0,-2 0 0,16 50 0,8 21 0,-21-62 0,-11-25 0,1-1 0,0 0 0,0 0 0,1 0 0,1-1 0,7 10 0,21 29-1365,-23-26-5461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2:23.550"/>
    </inkml:context>
    <inkml:brush xml:id="br0">
      <inkml:brushProperty name="width" value="0.35" units="cm"/>
      <inkml:brushProperty name="height" value="0.35" units="cm"/>
    </inkml:brush>
  </inkml:definitions>
  <inkml:trace contextRef="#ctx0" brushRef="#br0">1 0 24575,'0'5'0,"0"8"0,5 6 0,2 5 0,0 4 0,-1 3 0,3 0 0,0 2 0,-1-1 0,3 0 0,0 0 0,-3-1 0,-1 1 0,2-1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2:38.937"/>
    </inkml:context>
    <inkml:brush xml:id="br0">
      <inkml:brushProperty name="width" value="0.1" units="cm"/>
      <inkml:brushProperty name="height" value="0.1" units="cm"/>
    </inkml:brush>
  </inkml:definitions>
  <inkml:trace contextRef="#ctx0" brushRef="#br0">1 0 24575,'10'5'0,"15"2"0,7 0 0,-1 9 0,0 1 0,-1-1 0,0 2 0,-5 2 0,-7 4 0,-1-3 0,7-4 0,0 0 0,0-4 0,-3 3 0,-1-3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2:47.645"/>
    </inkml:context>
    <inkml:brush xml:id="br0">
      <inkml:brushProperty name="width" value="0.1" units="cm"/>
      <inkml:brushProperty name="height" value="0.1" units="cm"/>
    </inkml:brush>
  </inkml:definitions>
  <inkml:trace contextRef="#ctx0" brushRef="#br0">0 0 24575,'6'0'0,"6"0"0,7 6 0,11 1 0,5 5 0,2 0 0,5-1 0,7 2 0,-1 4 0,-2 0 0,-5-4 0,-3-4 0,-3-3 0,-8-3-8191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08.372"/>
    </inkml:context>
    <inkml:brush xml:id="br0">
      <inkml:brushProperty name="width" value="0.05" units="cm"/>
      <inkml:brushProperty name="height" value="0.05" units="cm"/>
      <inkml:brushProperty name="color" value="#E71224"/>
    </inkml:brush>
  </inkml:definitions>
  <inkml:trace contextRef="#ctx0" brushRef="#br0">155 49 24575,'-11'0'0,"-8"0"0,-7 0 0,1-5 0,0-2 0,-1-10 0,4-3-8191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01.763"/>
    </inkml:context>
    <inkml:brush xml:id="br0">
      <inkml:brushProperty name="width" value="0.1" units="cm"/>
      <inkml:brushProperty name="height" value="0.1" units="cm"/>
    </inkml:brush>
  </inkml:definitions>
  <inkml:trace contextRef="#ctx0" brushRef="#br0">5 18 24575,'0'-6'0,"-5"-6"0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5:23.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 1,'-6'0,"-1"0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5:24.1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12,'0'-5,"0"-2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1:02:13.895"/>
    </inkml:context>
    <inkml:brush xml:id="br0">
      <inkml:brushProperty name="width" value="0.1" units="cm"/>
      <inkml:brushProperty name="height" value="0.1" units="cm"/>
    </inkml:brush>
  </inkml:definitions>
  <inkml:trace contextRef="#ctx0" brushRef="#br0">60 68 24575,'-1'1'0,"1"-1"0,-1 0 0,1 0 0,0 0 0,-1 0 0,1 0 0,-1 0 0,1 0 0,0 0 0,-1 0 0,1 0 0,-1 0 0,1 0 0,-1 0 0,1 0 0,0 0 0,-1-1 0,1 1 0,0 0 0,-1 0 0,1 0 0,-1-1 0,1 1 0,0 0 0,-1 0 0,1-1 0,0 1 0,0 0 0,-1-1 0,1 1 0,0 0 0,0-1 0,-1 0 0,10-10 0,23-9 0,3 11 0,0 1 0,1 2 0,0 2 0,-1 1 0,2 2 0,66 6 0,-91-4 0,1 1 0,-1 1 0,0 0 0,0 1 0,0 0 0,-1 1 0,19 10 0,-23-11 0,0 0 0,0 1 0,0 0 0,-1 1 0,0-1 0,0 1 0,0 0 0,0 1 0,-1-1 0,0 1 0,-1 0 0,4 9 0,-6-15 0,-2 1 0,1 0 0,0-1 0,0 1 0,0 0 0,-1 0 0,1 0 0,-1 0 0,1 0 0,-1 0 0,0 0 0,0-1 0,0 1 0,0 0 0,0 0 0,0 0 0,-1 0 0,1 0 0,-1 0 0,1 0 0,-2 3 0,1-4 0,-1 0 0,1 0 0,0 1 0,-1-1 0,1 0 0,-1-1 0,1 1 0,-1 0 0,0 0 0,1-1 0,-1 1 0,0 0 0,1-1 0,-1 0 0,0 1 0,0-1 0,1 0 0,-4 0 0,-6-1 0,0 0 0,0 0 0,0-1 0,1 0 0,-1-1 0,-11-5 0,-20-9 0,21 7 0,0 2 0,-1 0 0,0 1 0,0 1 0,0 1 0,-1 1 0,-24-1 0,9 5-341,-1 2 0,0 1-1,-58 14 1,70-11-6485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08.715"/>
    </inkml:context>
    <inkml:brush xml:id="br0">
      <inkml:brushProperty name="width" value="0.05" units="cm"/>
      <inkml:brushProperty name="height" value="0.05" units="cm"/>
      <inkml:brushProperty name="color" value="#E71224"/>
    </inkml:brush>
  </inkml:definitions>
  <inkml:trace contextRef="#ctx0" brushRef="#br0">0 19 24575,'0'0'-8191</inkml:trace>
  <inkml:trace contextRef="#ctx0" brushRef="#br0" timeOffset="1">0 19 24575,'16'0'0,"42"-5"0,64-2 0,11 1-8191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5:59.328"/>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09.054"/>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09.411"/>
    </inkml:context>
    <inkml:brush xml:id="br0">
      <inkml:brushProperty name="width" value="0.05" units="cm"/>
      <inkml:brushProperty name="height" value="0.05" units="cm"/>
      <inkml:brushProperty name="color" value="#E71224"/>
    </inkml:brush>
  </inkml:definitions>
  <inkml:trace contextRef="#ctx0" brushRef="#br0">0 0 24575,'6'0'0,"6"0"0,12 0 0,7 0 0,25 0 0,2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09.757"/>
    </inkml:context>
    <inkml:brush xml:id="br0">
      <inkml:brushProperty name="width" value="0.05" units="cm"/>
      <inkml:brushProperty name="height" value="0.05" units="cm"/>
      <inkml:brushProperty name="color" value="#E71224"/>
    </inkml:brush>
  </inkml:definitions>
  <inkml:trace contextRef="#ctx0" brushRef="#br0">0 32 24575,'5'0'0,"2"-5"0</inkml:trace>
  <inkml:trace contextRef="#ctx0" brushRef="#br0" timeOffset="1">31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10.100"/>
    </inkml:context>
    <inkml:brush xml:id="br0">
      <inkml:brushProperty name="width" value="0.05" units="cm"/>
      <inkml:brushProperty name="height" value="0.05" units="cm"/>
      <inkml:brushProperty name="color" value="#E71224"/>
    </inkml:brush>
  </inkml:definitions>
  <inkml:trace contextRef="#ctx0" brushRef="#br0">1 0 24575,'0'0'-8191</inkml:trace>
  <inkml:trace contextRef="#ctx0" brushRef="#br0" timeOffset="1">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6T00:57:14.76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6T00:58:09.71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421889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1710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89108-0A09-4575-9116-CD121DBC86F5}" type="slidenum">
              <a:rPr lang="es-CO" smtClean="0"/>
              <a:t>‹Nº›</a:t>
            </a:fld>
            <a:endParaRPr lang="es-C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361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362864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89108-0A09-4575-9116-CD121DBC86F5}" type="slidenum">
              <a:rPr lang="es-CO" smtClean="0"/>
              <a:t>‹Nº›</a:t>
            </a:fld>
            <a:endParaRPr lang="es-C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345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4044428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278465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66440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47243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064F77-D3B1-46F3-9FA3-0198AB16704D}" type="datetimeFigureOut">
              <a:rPr lang="es-CO" smtClean="0"/>
              <a:t>26/08/2022</a:t>
            </a:fld>
            <a:endParaRPr lang="es-CO"/>
          </a:p>
        </p:txBody>
      </p:sp>
      <p:sp>
        <p:nvSpPr>
          <p:cNvPr id="5" name="Footer Placeholder 4"/>
          <p:cNvSpPr>
            <a:spLocks noGrp="1"/>
          </p:cNvSpPr>
          <p:nvPr>
            <p:ph type="ftr" sz="quarter" idx="11"/>
          </p:nvPr>
        </p:nvSpPr>
        <p:spPr/>
        <p:txBody>
          <a:bodyPr/>
          <a:lstStyle/>
          <a:p>
            <a:endParaRPr lang="es-C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344532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399759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064F77-D3B1-46F3-9FA3-0198AB16704D}" type="datetimeFigureOut">
              <a:rPr lang="es-CO" smtClean="0"/>
              <a:t>26/08/2022</a:t>
            </a:fld>
            <a:endParaRPr lang="es-CO"/>
          </a:p>
        </p:txBody>
      </p:sp>
      <p:sp>
        <p:nvSpPr>
          <p:cNvPr id="8" name="Footer Placeholder 7"/>
          <p:cNvSpPr>
            <a:spLocks noGrp="1"/>
          </p:cNvSpPr>
          <p:nvPr>
            <p:ph type="ftr" sz="quarter" idx="11"/>
          </p:nvPr>
        </p:nvSpPr>
        <p:spPr/>
        <p:txBody>
          <a:bodyPr/>
          <a:lstStyle/>
          <a:p>
            <a:endParaRPr lang="es-C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62869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064F77-D3B1-46F3-9FA3-0198AB16704D}" type="datetimeFigureOut">
              <a:rPr lang="es-CO" smtClean="0"/>
              <a:t>26/08/2022</a:t>
            </a:fld>
            <a:endParaRPr lang="es-CO"/>
          </a:p>
        </p:txBody>
      </p:sp>
      <p:sp>
        <p:nvSpPr>
          <p:cNvPr id="4" name="Footer Placeholder 3"/>
          <p:cNvSpPr>
            <a:spLocks noGrp="1"/>
          </p:cNvSpPr>
          <p:nvPr>
            <p:ph type="ftr" sz="quarter" idx="11"/>
          </p:nvPr>
        </p:nvSpPr>
        <p:spPr/>
        <p:txBody>
          <a:bodyPr/>
          <a:lstStyle/>
          <a:p>
            <a:endParaRPr lang="es-C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51690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64F77-D3B1-46F3-9FA3-0198AB16704D}" type="datetimeFigureOut">
              <a:rPr lang="es-CO" smtClean="0"/>
              <a:t>26/08/2022</a:t>
            </a:fld>
            <a:endParaRPr lang="es-CO"/>
          </a:p>
        </p:txBody>
      </p:sp>
      <p:sp>
        <p:nvSpPr>
          <p:cNvPr id="3" name="Footer Placeholder 2"/>
          <p:cNvSpPr>
            <a:spLocks noGrp="1"/>
          </p:cNvSpPr>
          <p:nvPr>
            <p:ph type="ftr" sz="quarter" idx="11"/>
          </p:nvPr>
        </p:nvSpPr>
        <p:spPr/>
        <p:txBody>
          <a:bodyPr/>
          <a:lstStyle/>
          <a:p>
            <a:endParaRPr lang="es-C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75218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414442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064F77-D3B1-46F3-9FA3-0198AB16704D}" type="datetimeFigureOut">
              <a:rPr lang="es-CO" smtClean="0"/>
              <a:t>26/08/2022</a:t>
            </a:fld>
            <a:endParaRPr lang="es-CO"/>
          </a:p>
        </p:txBody>
      </p:sp>
      <p:sp>
        <p:nvSpPr>
          <p:cNvPr id="6" name="Footer Placeholder 5"/>
          <p:cNvSpPr>
            <a:spLocks noGrp="1"/>
          </p:cNvSpPr>
          <p:nvPr>
            <p:ph type="ftr" sz="quarter" idx="11"/>
          </p:nvPr>
        </p:nvSpPr>
        <p:spPr/>
        <p:txBody>
          <a:bodyPr/>
          <a:lstStyle/>
          <a:p>
            <a:endParaRPr lang="es-C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F89108-0A09-4575-9116-CD121DBC86F5}" type="slidenum">
              <a:rPr lang="es-CO" smtClean="0"/>
              <a:t>‹Nº›</a:t>
            </a:fld>
            <a:endParaRPr lang="es-CO"/>
          </a:p>
        </p:txBody>
      </p:sp>
    </p:spTree>
    <p:extLst>
      <p:ext uri="{BB962C8B-B14F-4D97-AF65-F5344CB8AC3E}">
        <p14:creationId xmlns:p14="http://schemas.microsoft.com/office/powerpoint/2010/main" val="28468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064F77-D3B1-46F3-9FA3-0198AB16704D}" type="datetimeFigureOut">
              <a:rPr lang="es-CO" smtClean="0"/>
              <a:t>26/08/2022</a:t>
            </a:fld>
            <a:endParaRPr lang="es-C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F89108-0A09-4575-9116-CD121DBC86F5}" type="slidenum">
              <a:rPr lang="es-CO" smtClean="0"/>
              <a:t>‹Nº›</a:t>
            </a:fld>
            <a:endParaRPr lang="es-CO"/>
          </a:p>
        </p:txBody>
      </p:sp>
    </p:spTree>
    <p:extLst>
      <p:ext uri="{BB962C8B-B14F-4D97-AF65-F5344CB8AC3E}">
        <p14:creationId xmlns:p14="http://schemas.microsoft.com/office/powerpoint/2010/main" val="351501256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customXml" Target="../ink/ink7.xml"/><Relationship Id="rId26"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customXml" Target="../ink/ink9.xml"/><Relationship Id="rId7" Type="http://schemas.openxmlformats.org/officeDocument/2006/relationships/image" Target="../media/image46.png"/><Relationship Id="rId12" Type="http://schemas.openxmlformats.org/officeDocument/2006/relationships/customXml" Target="../ink/ink4.xml"/><Relationship Id="rId17" Type="http://schemas.openxmlformats.org/officeDocument/2006/relationships/image" Target="../media/image51.png"/><Relationship Id="rId25" Type="http://schemas.openxmlformats.org/officeDocument/2006/relationships/customXml" Target="../ink/ink11.xml"/><Relationship Id="rId33" Type="http://schemas.openxmlformats.org/officeDocument/2006/relationships/customXml" Target="../ink/ink15.xml"/><Relationship Id="rId2" Type="http://schemas.openxmlformats.org/officeDocument/2006/relationships/image" Target="../media/image1.emf"/><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48.png"/><Relationship Id="rId24" Type="http://schemas.openxmlformats.org/officeDocument/2006/relationships/image" Target="../media/image54.png"/><Relationship Id="rId32" Type="http://schemas.openxmlformats.org/officeDocument/2006/relationships/image" Target="../media/image58.png"/><Relationship Id="rId5" Type="http://schemas.openxmlformats.org/officeDocument/2006/relationships/image" Target="../media/image42.png"/><Relationship Id="rId15" Type="http://schemas.openxmlformats.org/officeDocument/2006/relationships/image" Target="../media/image50.png"/><Relationship Id="rId23" Type="http://schemas.openxmlformats.org/officeDocument/2006/relationships/customXml" Target="../ink/ink10.xml"/><Relationship Id="rId28" Type="http://schemas.openxmlformats.org/officeDocument/2006/relationships/image" Target="../media/image56.png"/><Relationship Id="rId10" Type="http://schemas.openxmlformats.org/officeDocument/2006/relationships/customXml" Target="../ink/ink3.xml"/><Relationship Id="rId19" Type="http://schemas.openxmlformats.org/officeDocument/2006/relationships/image" Target="../media/image52.png"/><Relationship Id="rId31" Type="http://schemas.openxmlformats.org/officeDocument/2006/relationships/customXml" Target="../ink/ink14.xml"/><Relationship Id="rId4" Type="http://schemas.openxmlformats.org/officeDocument/2006/relationships/image" Target="../media/image41.png"/><Relationship Id="rId9" Type="http://schemas.openxmlformats.org/officeDocument/2006/relationships/image" Target="../media/image47.png"/><Relationship Id="rId14" Type="http://schemas.openxmlformats.org/officeDocument/2006/relationships/customXml" Target="../ink/ink5.xml"/><Relationship Id="rId22" Type="http://schemas.openxmlformats.org/officeDocument/2006/relationships/image" Target="../media/image53.png"/><Relationship Id="rId27" Type="http://schemas.openxmlformats.org/officeDocument/2006/relationships/customXml" Target="../ink/ink12.xml"/><Relationship Id="rId30" Type="http://schemas.openxmlformats.org/officeDocument/2006/relationships/image" Target="../media/image57.png"/><Relationship Id="rId8" Type="http://schemas.openxmlformats.org/officeDocument/2006/relationships/customXml" Target="../ink/ink2.xml"/></Relationships>
</file>

<file path=ppt/slides/_rels/slide4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3.png"/><Relationship Id="rId7" Type="http://schemas.openxmlformats.org/officeDocument/2006/relationships/customXml" Target="../ink/ink16.xml"/><Relationship Id="rId12" Type="http://schemas.openxmlformats.org/officeDocument/2006/relationships/image" Target="../media/image65.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customXml" Target="../ink/ink18.xml"/><Relationship Id="rId5" Type="http://schemas.openxmlformats.org/officeDocument/2006/relationships/image" Target="../media/image45.png"/><Relationship Id="rId10" Type="http://schemas.openxmlformats.org/officeDocument/2006/relationships/image" Target="../media/image64.png"/><Relationship Id="rId4" Type="http://schemas.openxmlformats.org/officeDocument/2006/relationships/image" Target="../media/image44.png"/><Relationship Id="rId9" Type="http://schemas.openxmlformats.org/officeDocument/2006/relationships/customXml" Target="../ink/ink17.xml"/></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62.png"/><Relationship Id="rId3" Type="http://schemas.openxmlformats.org/officeDocument/2006/relationships/image" Target="../media/image60.png"/><Relationship Id="rId7" Type="http://schemas.openxmlformats.org/officeDocument/2006/relationships/customXml" Target="../ink/ink20.xml"/><Relationship Id="rId12" Type="http://schemas.openxmlformats.org/officeDocument/2006/relationships/image" Target="../media/image71.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customXml" Target="../ink/ink22.xml"/><Relationship Id="rId5" Type="http://schemas.openxmlformats.org/officeDocument/2006/relationships/customXml" Target="../ink/ink19.xml"/><Relationship Id="rId10" Type="http://schemas.openxmlformats.org/officeDocument/2006/relationships/image" Target="../media/image70.png"/><Relationship Id="rId4" Type="http://schemas.openxmlformats.org/officeDocument/2006/relationships/image" Target="../media/image61.png"/><Relationship Id="rId9" Type="http://schemas.openxmlformats.org/officeDocument/2006/relationships/customXml" Target="../ink/ink21.xml"/><Relationship Id="rId14" Type="http://schemas.openxmlformats.org/officeDocument/2006/relationships/image" Target="../media/image66.png"/></Relationships>
</file>

<file path=ppt/slides/_rels/slide4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ustomXml" Target="../ink/ink23.xml"/><Relationship Id="rId7" Type="http://schemas.openxmlformats.org/officeDocument/2006/relationships/image" Target="../media/image73.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78.png"/><Relationship Id="rId4" Type="http://schemas.openxmlformats.org/officeDocument/2006/relationships/image" Target="../media/image49.png"/><Relationship Id="rId9" Type="http://schemas.openxmlformats.org/officeDocument/2006/relationships/customXml" Target="../ink/ink24.xml"/></Relationships>
</file>

<file path=ppt/slides/_rels/slide49.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79.png"/></Relationships>
</file>

<file path=ppt/slides/_rels/slide51.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7" name="1 Título"/>
          <p:cNvSpPr txBox="1">
            <a:spLocks/>
          </p:cNvSpPr>
          <p:nvPr/>
        </p:nvSpPr>
        <p:spPr>
          <a:xfrm>
            <a:off x="5910146" y="1810978"/>
            <a:ext cx="4560849" cy="170216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b="1" dirty="0">
                <a:solidFill>
                  <a:schemeClr val="tx1"/>
                </a:solidFill>
                <a:latin typeface="Gill Sans Ultra Bold" panose="020B0A02020104020203" pitchFamily="34" charset="0"/>
              </a:rPr>
              <a:t>RENDICIÓN DE CUENTA VIGENCIA 2021</a:t>
            </a:r>
          </a:p>
        </p:txBody>
      </p:sp>
      <p:sp>
        <p:nvSpPr>
          <p:cNvPr id="8" name="Rectángulo 7"/>
          <p:cNvSpPr/>
          <p:nvPr/>
        </p:nvSpPr>
        <p:spPr>
          <a:xfrm>
            <a:off x="5910146" y="3844229"/>
            <a:ext cx="4951142" cy="523220"/>
          </a:xfrm>
          <a:prstGeom prst="rect">
            <a:avLst/>
          </a:prstGeom>
        </p:spPr>
        <p:txBody>
          <a:bodyPr wrap="square">
            <a:spAutoFit/>
          </a:bodyPr>
          <a:lstStyle/>
          <a:p>
            <a:r>
              <a:rPr lang="es-CO" sz="2800" b="1" dirty="0">
                <a:latin typeface="Gill Sans Ultra Bold" panose="020B0A02020104020203" pitchFamily="34" charset="0"/>
              </a:rPr>
              <a:t>IPSI WAYUU ANASHII</a:t>
            </a:r>
          </a:p>
        </p:txBody>
      </p:sp>
      <p:pic>
        <p:nvPicPr>
          <p:cNvPr id="5" name="Imagen 4">
            <a:extLst>
              <a:ext uri="{FF2B5EF4-FFF2-40B4-BE49-F238E27FC236}">
                <a16:creationId xmlns:a16="http://schemas.microsoft.com/office/drawing/2014/main" id="{EBF63031-9345-CED0-E7E4-5B2EA52787CE}"/>
              </a:ext>
            </a:extLst>
          </p:cNvPr>
          <p:cNvPicPr>
            <a:picLocks noChangeAspect="1"/>
          </p:cNvPicPr>
          <p:nvPr/>
        </p:nvPicPr>
        <p:blipFill>
          <a:blip r:embed="rId3"/>
          <a:stretch>
            <a:fillRect/>
          </a:stretch>
        </p:blipFill>
        <p:spPr>
          <a:xfrm>
            <a:off x="1070517" y="1264555"/>
            <a:ext cx="4560849" cy="3768869"/>
          </a:xfrm>
          <a:prstGeom prst="rect">
            <a:avLst/>
          </a:prstGeom>
        </p:spPr>
      </p:pic>
    </p:spTree>
    <p:extLst>
      <p:ext uri="{BB962C8B-B14F-4D97-AF65-F5344CB8AC3E}">
        <p14:creationId xmlns:p14="http://schemas.microsoft.com/office/powerpoint/2010/main" val="261875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ASISTENCIAL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1782748623"/>
              </p:ext>
            </p:extLst>
          </p:nvPr>
        </p:nvGraphicFramePr>
        <p:xfrm>
          <a:off x="1892300" y="2075457"/>
          <a:ext cx="8128000" cy="342900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sz="1600" b="1" dirty="0">
                          <a:latin typeface="Arial" panose="020B0604020202020204" pitchFamily="34" charset="0"/>
                          <a:cs typeface="Arial" panose="020B0604020202020204" pitchFamily="34" charset="0"/>
                        </a:rPr>
                        <a:t>NOMBRE</a:t>
                      </a:r>
                      <a:endParaRPr lang="es-CO" sz="1600" b="1" dirty="0">
                        <a:latin typeface="Arial" panose="020B0604020202020204" pitchFamily="34" charset="0"/>
                        <a:cs typeface="Arial" panose="020B0604020202020204" pitchFamily="34" charset="0"/>
                      </a:endParaRPr>
                    </a:p>
                  </a:txBody>
                  <a:tcPr/>
                </a:tc>
                <a:tc>
                  <a:txBody>
                    <a:bodyPr/>
                    <a:lstStyle/>
                    <a:p>
                      <a:pPr algn="ctr"/>
                      <a:r>
                        <a:rPr lang="es-ES" sz="1600" b="1" dirty="0">
                          <a:latin typeface="Arial" panose="020B0604020202020204" pitchFamily="34" charset="0"/>
                          <a:cs typeface="Arial" panose="020B0604020202020204" pitchFamily="34" charset="0"/>
                        </a:rPr>
                        <a:t>CARGO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CO" sz="1600" dirty="0">
                          <a:latin typeface="Arial" panose="020B0604020202020204" pitchFamily="34" charset="0"/>
                          <a:cs typeface="Arial" panose="020B0604020202020204" pitchFamily="34" charset="0"/>
                        </a:rPr>
                        <a:t>LUIS SEGUNDO ZAMORA URDANETA</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GINECOLOGO</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CO" sz="1600" dirty="0">
                          <a:latin typeface="Arial" panose="020B0604020202020204" pitchFamily="34" charset="0"/>
                          <a:cs typeface="Arial" panose="020B0604020202020204" pitchFamily="34" charset="0"/>
                        </a:rPr>
                        <a:t>ARIANNY CORONADO</a:t>
                      </a:r>
                    </a:p>
                  </a:txBody>
                  <a:tcPr/>
                </a:tc>
                <a:tc>
                  <a:txBody>
                    <a:bodyPr/>
                    <a:lstStyle/>
                    <a:p>
                      <a:r>
                        <a:rPr lang="es-ES" sz="1600" dirty="0">
                          <a:latin typeface="Arial" panose="020B0604020202020204" pitchFamily="34" charset="0"/>
                          <a:cs typeface="Arial" panose="020B0604020202020204" pitchFamily="34" charset="0"/>
                        </a:rPr>
                        <a:t>PEDIATRA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r>
                        <a:rPr lang="es-ES" sz="1600" dirty="0">
                          <a:latin typeface="Arial" panose="020B0604020202020204" pitchFamily="34" charset="0"/>
                          <a:cs typeface="Arial" panose="020B0604020202020204" pitchFamily="34" charset="0"/>
                        </a:rPr>
                        <a:t>EMILIO MOSCOTE </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MEDICO INTERNISTA </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70840">
                <a:tc>
                  <a:txBody>
                    <a:bodyPr/>
                    <a:lstStyle/>
                    <a:p>
                      <a:r>
                        <a:rPr lang="es-CO" sz="1600" dirty="0">
                          <a:latin typeface="Arial" panose="020B0604020202020204" pitchFamily="34" charset="0"/>
                          <a:cs typeface="Arial" panose="020B0604020202020204" pitchFamily="34" charset="0"/>
                        </a:rPr>
                        <a:t>YENIS SABINO PUSHAINA</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ENFERMERA JEFE </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70840">
                <a:tc>
                  <a:txBody>
                    <a:bodyPr/>
                    <a:lstStyle/>
                    <a:p>
                      <a:r>
                        <a:rPr lang="es-CO" sz="1600" dirty="0">
                          <a:latin typeface="Arial" panose="020B0604020202020204" pitchFamily="34" charset="0"/>
                          <a:cs typeface="Arial" panose="020B0604020202020204" pitchFamily="34" charset="0"/>
                        </a:rPr>
                        <a:t>CINDY MARGARITA PONTON BARROS</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AUXILIAR DE CITOLOGIA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370840">
                <a:tc>
                  <a:txBody>
                    <a:bodyPr/>
                    <a:lstStyle/>
                    <a:p>
                      <a:r>
                        <a:rPr lang="es-CO" sz="1600" dirty="0">
                          <a:latin typeface="Arial" panose="020B0604020202020204" pitchFamily="34" charset="0"/>
                          <a:cs typeface="Arial" panose="020B0604020202020204" pitchFamily="34" charset="0"/>
                        </a:rPr>
                        <a:t>LAILA MARQUEZ SIERRA</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AUXILIAR DE ODONTOLOGIA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bl>
          </a:graphicData>
        </a:graphic>
      </p:graphicFrame>
    </p:spTree>
    <p:extLst>
      <p:ext uri="{BB962C8B-B14F-4D97-AF65-F5344CB8AC3E}">
        <p14:creationId xmlns:p14="http://schemas.microsoft.com/office/powerpoint/2010/main" val="347338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b="1" dirty="0">
                <a:latin typeface="Arial" panose="020B0604020202020204" pitchFamily="34" charset="0"/>
                <a:cs typeface="Arial" panose="020B0604020202020204" pitchFamily="34" charset="0"/>
              </a:rPr>
              <a:t>PRESENTACIÓN DE EQUIPO ASISTENCIAL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2335910791"/>
              </p:ext>
            </p:extLst>
          </p:nvPr>
        </p:nvGraphicFramePr>
        <p:xfrm>
          <a:off x="1905537" y="1745108"/>
          <a:ext cx="8064500" cy="3937514"/>
        </p:xfrm>
        <a:graphic>
          <a:graphicData uri="http://schemas.openxmlformats.org/drawingml/2006/table">
            <a:tbl>
              <a:tblPr firstRow="1" bandRow="1">
                <a:tableStyleId>{E8B1032C-EA38-4F05-BA0D-38AFFFC7BED3}</a:tableStyleId>
              </a:tblPr>
              <a:tblGrid>
                <a:gridCol w="4032250">
                  <a:extLst>
                    <a:ext uri="{9D8B030D-6E8A-4147-A177-3AD203B41FA5}">
                      <a16:colId xmlns:a16="http://schemas.microsoft.com/office/drawing/2014/main" val="3347999028"/>
                    </a:ext>
                  </a:extLst>
                </a:gridCol>
                <a:gridCol w="4032250">
                  <a:extLst>
                    <a:ext uri="{9D8B030D-6E8A-4147-A177-3AD203B41FA5}">
                      <a16:colId xmlns:a16="http://schemas.microsoft.com/office/drawing/2014/main" val="351246202"/>
                    </a:ext>
                  </a:extLst>
                </a:gridCol>
              </a:tblGrid>
              <a:tr h="368557">
                <a:tc>
                  <a:txBody>
                    <a:bodyPr/>
                    <a:lstStyle/>
                    <a:p>
                      <a:pPr algn="ctr"/>
                      <a:r>
                        <a:rPr lang="es-ES" sz="1200" b="1" dirty="0">
                          <a:latin typeface="Arial" panose="020B0604020202020204" pitchFamily="34" charset="0"/>
                          <a:cs typeface="Arial" panose="020B0604020202020204" pitchFamily="34" charset="0"/>
                        </a:rPr>
                        <a:t>NOMBRE</a:t>
                      </a:r>
                      <a:endParaRPr lang="es-CO" sz="1200" b="1" dirty="0">
                        <a:latin typeface="Arial" panose="020B0604020202020204" pitchFamily="34" charset="0"/>
                        <a:cs typeface="Arial" panose="020B0604020202020204" pitchFamily="34" charset="0"/>
                      </a:endParaRPr>
                    </a:p>
                  </a:txBody>
                  <a:tcPr/>
                </a:tc>
                <a:tc>
                  <a:txBody>
                    <a:bodyPr/>
                    <a:lstStyle/>
                    <a:p>
                      <a:pPr algn="ctr"/>
                      <a:r>
                        <a:rPr lang="es-ES" sz="1200" b="1" dirty="0">
                          <a:latin typeface="Arial" panose="020B0604020202020204" pitchFamily="34" charset="0"/>
                          <a:cs typeface="Arial" panose="020B0604020202020204" pitchFamily="34" charset="0"/>
                        </a:rPr>
                        <a:t>CARGO</a:t>
                      </a:r>
                      <a:endParaRPr lang="es-CO"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454385">
                <a:tc>
                  <a:txBody>
                    <a:bodyPr/>
                    <a:lstStyle/>
                    <a:p>
                      <a:r>
                        <a:rPr lang="es-CO" sz="1200" dirty="0">
                          <a:latin typeface="Arial" panose="020B0604020202020204" pitchFamily="34" charset="0"/>
                          <a:cs typeface="Arial" panose="020B0604020202020204" pitchFamily="34" charset="0"/>
                        </a:rPr>
                        <a:t>YENIFER HERNANDEZ</a:t>
                      </a:r>
                    </a:p>
                    <a:p>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AUXILIAR DE ENFERMERIA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454385">
                <a:tc>
                  <a:txBody>
                    <a:bodyPr/>
                    <a:lstStyle/>
                    <a:p>
                      <a:r>
                        <a:rPr lang="es-CO" sz="1200" dirty="0">
                          <a:latin typeface="Arial" panose="020B0604020202020204" pitchFamily="34" charset="0"/>
                          <a:cs typeface="Arial" panose="020B0604020202020204" pitchFamily="34" charset="0"/>
                        </a:rPr>
                        <a:t>SILVIA ESTHER LOZANO CABALLERO</a:t>
                      </a:r>
                    </a:p>
                    <a:p>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AUXILIAR DE FARMACIA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454385">
                <a:tc>
                  <a:txBody>
                    <a:bodyPr/>
                    <a:lstStyle/>
                    <a:p>
                      <a:r>
                        <a:rPr lang="es-CO" sz="1200" dirty="0">
                          <a:latin typeface="Arial" panose="020B0604020202020204" pitchFamily="34" charset="0"/>
                          <a:cs typeface="Arial" panose="020B0604020202020204" pitchFamily="34" charset="0"/>
                        </a:rPr>
                        <a:t>KEILA ESTEFANY MERIÑO</a:t>
                      </a:r>
                    </a:p>
                    <a:p>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AUXILIAR DE LABORATORIO-VACUNADORA COVID-19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454385">
                <a:tc>
                  <a:txBody>
                    <a:bodyPr/>
                    <a:lstStyle/>
                    <a:p>
                      <a:r>
                        <a:rPr lang="es-CO" sz="1200" dirty="0">
                          <a:latin typeface="Arial" panose="020B0604020202020204" pitchFamily="34" charset="0"/>
                          <a:cs typeface="Arial" panose="020B0604020202020204" pitchFamily="34" charset="0"/>
                        </a:rPr>
                        <a:t>YOSMILETH IGUARAN FERNANDEZ</a:t>
                      </a:r>
                    </a:p>
                    <a:p>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APOYO DE TRABAJO SOCIAL</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454385">
                <a:tc>
                  <a:txBody>
                    <a:bodyPr/>
                    <a:lstStyle/>
                    <a:p>
                      <a:r>
                        <a:rPr lang="es-CO" sz="1200" dirty="0">
                          <a:latin typeface="Arial" panose="020B0604020202020204" pitchFamily="34" charset="0"/>
                          <a:cs typeface="Arial" panose="020B0604020202020204" pitchFamily="34" charset="0"/>
                        </a:rPr>
                        <a:t>MAIBET MARHEC FLOREZ</a:t>
                      </a:r>
                    </a:p>
                  </a:txBody>
                  <a:tcPr/>
                </a:tc>
                <a:tc>
                  <a:txBody>
                    <a:bodyPr/>
                    <a:lstStyle/>
                    <a:p>
                      <a:r>
                        <a:rPr lang="es-CO" sz="1200" dirty="0">
                          <a:latin typeface="Arial" panose="020B0604020202020204" pitchFamily="34" charset="0"/>
                          <a:cs typeface="Arial" panose="020B0604020202020204" pitchFamily="34" charset="0"/>
                        </a:rPr>
                        <a:t>AUXILIAR DE LABORATORIO </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454385">
                <a:tc>
                  <a:txBody>
                    <a:bodyPr/>
                    <a:lstStyle/>
                    <a:p>
                      <a:r>
                        <a:rPr lang="es-CO" sz="1200" dirty="0">
                          <a:latin typeface="Arial" panose="020B0604020202020204" pitchFamily="34" charset="0"/>
                          <a:cs typeface="Arial" panose="020B0604020202020204" pitchFamily="34" charset="0"/>
                        </a:rPr>
                        <a:t>KATLEEN SUETH GUERRA RAMOS</a:t>
                      </a:r>
                    </a:p>
                    <a:p>
                      <a:endParaRPr lang="es-CO" sz="1200" dirty="0">
                        <a:latin typeface="Arial" panose="020B0604020202020204" pitchFamily="34" charset="0"/>
                        <a:cs typeface="Arial" panose="020B0604020202020204" pitchFamily="34" charset="0"/>
                      </a:endParaRPr>
                    </a:p>
                  </a:txBody>
                  <a:tcPr/>
                </a:tc>
                <a:tc>
                  <a:txBody>
                    <a:bodyPr/>
                    <a:lstStyle/>
                    <a:p>
                      <a:r>
                        <a:rPr lang="es-CO" sz="1200" dirty="0">
                          <a:latin typeface="Arial" panose="020B0604020202020204" pitchFamily="34" charset="0"/>
                          <a:cs typeface="Arial" panose="020B0604020202020204" pitchFamily="34" charset="0"/>
                        </a:rPr>
                        <a:t>AUXILIAR DE ENFERMERIA</a:t>
                      </a:r>
                    </a:p>
                    <a:p>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r h="454385">
                <a:tc>
                  <a:txBody>
                    <a:bodyPr/>
                    <a:lstStyle/>
                    <a:p>
                      <a:r>
                        <a:rPr lang="es-CO" sz="1200" dirty="0">
                          <a:latin typeface="Arial" panose="020B0604020202020204" pitchFamily="34" charset="0"/>
                          <a:cs typeface="Arial" panose="020B0604020202020204" pitchFamily="34" charset="0"/>
                        </a:rPr>
                        <a:t>ENIS EMILSE JIMENEZ </a:t>
                      </a:r>
                      <a:r>
                        <a:rPr lang="es-CO" sz="1200" dirty="0" err="1">
                          <a:latin typeface="Arial" panose="020B0604020202020204" pitchFamily="34" charset="0"/>
                          <a:cs typeface="Arial" panose="020B0604020202020204" pitchFamily="34" charset="0"/>
                        </a:rPr>
                        <a:t>JIMENEZ</a:t>
                      </a:r>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VACUNADORA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1424868"/>
                  </a:ext>
                </a:extLst>
              </a:tr>
              <a:tr h="368557">
                <a:tc>
                  <a:txBody>
                    <a:bodyPr/>
                    <a:lstStyle/>
                    <a:p>
                      <a:r>
                        <a:rPr lang="es-ES" sz="1200" dirty="0">
                          <a:latin typeface="Arial" panose="020B0604020202020204" pitchFamily="34" charset="0"/>
                          <a:cs typeface="Arial" panose="020B0604020202020204" pitchFamily="34" charset="0"/>
                        </a:rPr>
                        <a:t>ANA CRISTINA MADERA MARTINEZ</a:t>
                      </a:r>
                    </a:p>
                  </a:txBody>
                  <a:tcPr/>
                </a:tc>
                <a:tc>
                  <a:txBody>
                    <a:bodyPr/>
                    <a:lstStyle/>
                    <a:p>
                      <a:r>
                        <a:rPr lang="es-ES" sz="1200" dirty="0">
                          <a:latin typeface="Arial" panose="020B0604020202020204" pitchFamily="34" charset="0"/>
                          <a:cs typeface="Arial" panose="020B0604020202020204" pitchFamily="34" charset="0"/>
                        </a:rPr>
                        <a:t>VACUNADORA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282421"/>
                  </a:ext>
                </a:extLst>
              </a:tr>
            </a:tbl>
          </a:graphicData>
        </a:graphic>
      </p:graphicFrame>
    </p:spTree>
    <p:extLst>
      <p:ext uri="{BB962C8B-B14F-4D97-AF65-F5344CB8AC3E}">
        <p14:creationId xmlns:p14="http://schemas.microsoft.com/office/powerpoint/2010/main" val="291056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ADMINISTRATIVO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3286793760"/>
              </p:ext>
            </p:extLst>
          </p:nvPr>
        </p:nvGraphicFramePr>
        <p:xfrm>
          <a:off x="1892300" y="2075457"/>
          <a:ext cx="8128000" cy="3019783"/>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sz="1600" b="1" dirty="0">
                          <a:latin typeface="Arial" panose="020B0604020202020204" pitchFamily="34" charset="0"/>
                          <a:cs typeface="Arial" panose="020B0604020202020204" pitchFamily="34" charset="0"/>
                        </a:rPr>
                        <a:t>NOMBRE</a:t>
                      </a:r>
                      <a:endParaRPr lang="es-CO" sz="1600" b="1" dirty="0">
                        <a:latin typeface="Arial" panose="020B0604020202020204" pitchFamily="34" charset="0"/>
                        <a:cs typeface="Arial" panose="020B0604020202020204" pitchFamily="34" charset="0"/>
                      </a:endParaRPr>
                    </a:p>
                  </a:txBody>
                  <a:tcPr/>
                </a:tc>
                <a:tc>
                  <a:txBody>
                    <a:bodyPr/>
                    <a:lstStyle/>
                    <a:p>
                      <a:pPr algn="ctr"/>
                      <a:r>
                        <a:rPr lang="es-ES" sz="1600" b="1" dirty="0">
                          <a:latin typeface="Arial" panose="020B0604020202020204" pitchFamily="34" charset="0"/>
                          <a:cs typeface="Arial" panose="020B0604020202020204" pitchFamily="34" charset="0"/>
                        </a:rPr>
                        <a:t>CARGO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ES" sz="1600" dirty="0">
                          <a:latin typeface="Arial" panose="020B0604020202020204" pitchFamily="34" charset="0"/>
                          <a:cs typeface="Arial" panose="020B0604020202020204" pitchFamily="34" charset="0"/>
                        </a:rPr>
                        <a:t>GERMAN BARROS MARTINEZ </a:t>
                      </a:r>
                    </a:p>
                  </a:txBody>
                  <a:tcPr/>
                </a:tc>
                <a:tc>
                  <a:txBody>
                    <a:bodyPr/>
                    <a:lstStyle/>
                    <a:p>
                      <a:r>
                        <a:rPr lang="es-ES" sz="1600" dirty="0">
                          <a:latin typeface="Arial" panose="020B0604020202020204" pitchFamily="34" charset="0"/>
                          <a:cs typeface="Arial" panose="020B0604020202020204" pitchFamily="34" charset="0"/>
                        </a:rPr>
                        <a:t>GERENTE</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ES" sz="1600" dirty="0">
                          <a:latin typeface="Arial" panose="020B0604020202020204" pitchFamily="34" charset="0"/>
                          <a:cs typeface="Arial" panose="020B0604020202020204" pitchFamily="34" charset="0"/>
                        </a:rPr>
                        <a:t>MAIRA BARRAZA</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COORDINADORA ADMINISTRATIVA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r>
                        <a:rPr lang="es-ES" sz="1600" dirty="0">
                          <a:latin typeface="Arial" panose="020B0604020202020204" pitchFamily="34" charset="0"/>
                          <a:cs typeface="Arial" panose="020B0604020202020204" pitchFamily="34" charset="0"/>
                        </a:rPr>
                        <a:t>SANDY RADA </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COORDINADORA ASISTENCIAL</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70840">
                <a:tc>
                  <a:txBody>
                    <a:bodyPr/>
                    <a:lstStyle/>
                    <a:p>
                      <a:r>
                        <a:rPr lang="es-ES" sz="1600" dirty="0">
                          <a:latin typeface="Arial" panose="020B0604020202020204" pitchFamily="34" charset="0"/>
                          <a:cs typeface="Arial" panose="020B0604020202020204" pitchFamily="34" charset="0"/>
                        </a:rPr>
                        <a:t>YENI CORREA</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AUDITORA DE CALIDAD</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70840">
                <a:tc>
                  <a:txBody>
                    <a:bodyPr/>
                    <a:lstStyle/>
                    <a:p>
                      <a:r>
                        <a:rPr lang="es-ES" sz="1600" dirty="0">
                          <a:latin typeface="Arial" panose="020B0604020202020204" pitchFamily="34" charset="0"/>
                          <a:cs typeface="Arial" panose="020B0604020202020204" pitchFamily="34" charset="0"/>
                        </a:rPr>
                        <a:t>LUZ ANGELA LEÓN </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TALENTO HUMANO/TRABAJO SOCIAL</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423903">
                <a:tc>
                  <a:txBody>
                    <a:bodyPr/>
                    <a:lstStyle/>
                    <a:p>
                      <a:r>
                        <a:rPr lang="es-ES" sz="1600" dirty="0">
                          <a:latin typeface="Arial" panose="020B0604020202020204" pitchFamily="34" charset="0"/>
                          <a:cs typeface="Arial" panose="020B0604020202020204" pitchFamily="34" charset="0"/>
                        </a:rPr>
                        <a:t>LUIS BARRAZA </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ASESOR JURIDICO</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r h="370840">
                <a:tc>
                  <a:txBody>
                    <a:bodyPr/>
                    <a:lstStyle/>
                    <a:p>
                      <a:r>
                        <a:rPr lang="es-ES" sz="1600" dirty="0">
                          <a:latin typeface="Arial" panose="020B0604020202020204" pitchFamily="34" charset="0"/>
                          <a:cs typeface="Arial" panose="020B0604020202020204" pitchFamily="34" charset="0"/>
                        </a:rPr>
                        <a:t>LIDYS PESTANA</a:t>
                      </a:r>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CONTADORA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1424868"/>
                  </a:ext>
                </a:extLst>
              </a:tr>
            </a:tbl>
          </a:graphicData>
        </a:graphic>
      </p:graphicFrame>
    </p:spTree>
    <p:extLst>
      <p:ext uri="{BB962C8B-B14F-4D97-AF65-F5344CB8AC3E}">
        <p14:creationId xmlns:p14="http://schemas.microsoft.com/office/powerpoint/2010/main" val="210669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ADMINISTRATIVO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2408221253"/>
              </p:ext>
            </p:extLst>
          </p:nvPr>
        </p:nvGraphicFramePr>
        <p:xfrm>
          <a:off x="1892300" y="2075457"/>
          <a:ext cx="8128000" cy="296672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b="1" dirty="0">
                          <a:latin typeface="Arial" panose="020B0604020202020204" pitchFamily="34" charset="0"/>
                          <a:cs typeface="Arial" panose="020B0604020202020204" pitchFamily="34" charset="0"/>
                        </a:rPr>
                        <a:t>NOMBRE</a:t>
                      </a:r>
                      <a:endParaRPr lang="es-CO" b="1" dirty="0">
                        <a:latin typeface="Arial" panose="020B0604020202020204" pitchFamily="34" charset="0"/>
                        <a:cs typeface="Arial" panose="020B0604020202020204" pitchFamily="34" charset="0"/>
                      </a:endParaRPr>
                    </a:p>
                  </a:txBody>
                  <a:tcPr/>
                </a:tc>
                <a:tc>
                  <a:txBody>
                    <a:bodyPr/>
                    <a:lstStyle/>
                    <a:p>
                      <a:pPr algn="ctr"/>
                      <a:r>
                        <a:rPr lang="es-ES" b="1" dirty="0">
                          <a:latin typeface="Arial" panose="020B0604020202020204" pitchFamily="34" charset="0"/>
                          <a:cs typeface="Arial" panose="020B0604020202020204" pitchFamily="34" charset="0"/>
                        </a:rPr>
                        <a:t>CARGO</a:t>
                      </a:r>
                      <a:endParaRPr lang="es-CO"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ES" dirty="0">
                          <a:latin typeface="Arial" panose="020B0604020202020204" pitchFamily="34" charset="0"/>
                          <a:cs typeface="Arial" panose="020B0604020202020204" pitchFamily="34" charset="0"/>
                        </a:rPr>
                        <a:t>FELIX SOLANO</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FACTURADOR</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ES" dirty="0">
                          <a:latin typeface="Arial" panose="020B0604020202020204" pitchFamily="34" charset="0"/>
                          <a:cs typeface="Arial" panose="020B0604020202020204" pitchFamily="34" charset="0"/>
                        </a:rPr>
                        <a:t>YEISON HERNANDEZ</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SISTEMA</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r>
                        <a:rPr lang="es-ES" dirty="0">
                          <a:latin typeface="Arial" panose="020B0604020202020204" pitchFamily="34" charset="0"/>
                          <a:cs typeface="Arial" panose="020B0604020202020204" pitchFamily="34" charset="0"/>
                        </a:rPr>
                        <a:t>IRMA IGUARAN </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SALUBRISTA</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70840">
                <a:tc>
                  <a:txBody>
                    <a:bodyPr/>
                    <a:lstStyle/>
                    <a:p>
                      <a:r>
                        <a:rPr lang="es-ES" dirty="0">
                          <a:latin typeface="Arial" panose="020B0604020202020204" pitchFamily="34" charset="0"/>
                          <a:cs typeface="Arial" panose="020B0604020202020204" pitchFamily="34" charset="0"/>
                        </a:rPr>
                        <a:t>JADRIRAN HERNANDEZ </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INGENIERO AMBIENTAL</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70840">
                <a:tc>
                  <a:txBody>
                    <a:bodyPr/>
                    <a:lstStyle/>
                    <a:p>
                      <a:r>
                        <a:rPr lang="es-CO" dirty="0">
                          <a:latin typeface="Arial" panose="020B0604020202020204" pitchFamily="34" charset="0"/>
                          <a:cs typeface="Arial" panose="020B0604020202020204" pitchFamily="34" charset="0"/>
                        </a:rPr>
                        <a:t>BRUNO AMAYA SIOSI</a:t>
                      </a:r>
                    </a:p>
                  </a:txBody>
                  <a:tcPr/>
                </a:tc>
                <a:tc>
                  <a:txBody>
                    <a:bodyPr/>
                    <a:lstStyle/>
                    <a:p>
                      <a:r>
                        <a:rPr lang="es-ES" dirty="0">
                          <a:latin typeface="Arial" panose="020B0604020202020204" pitchFamily="34" charset="0"/>
                          <a:cs typeface="Arial" panose="020B0604020202020204" pitchFamily="34" charset="0"/>
                        </a:rPr>
                        <a:t>ASEGURAMIENTO</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370840">
                <a:tc>
                  <a:txBody>
                    <a:bodyPr/>
                    <a:lstStyle/>
                    <a:p>
                      <a:r>
                        <a:rPr lang="es-CO" dirty="0">
                          <a:latin typeface="Arial" panose="020B0604020202020204" pitchFamily="34" charset="0"/>
                          <a:cs typeface="Arial" panose="020B0604020202020204" pitchFamily="34" charset="0"/>
                        </a:rPr>
                        <a:t>ANA TATIANA GUILLEN ALVARADO</a:t>
                      </a:r>
                    </a:p>
                  </a:txBody>
                  <a:tcPr/>
                </a:tc>
                <a:tc>
                  <a:txBody>
                    <a:bodyPr/>
                    <a:lstStyle/>
                    <a:p>
                      <a:r>
                        <a:rPr lang="es-ES" dirty="0">
                          <a:latin typeface="Arial" panose="020B0604020202020204" pitchFamily="34" charset="0"/>
                          <a:cs typeface="Arial" panose="020B0604020202020204" pitchFamily="34" charset="0"/>
                        </a:rPr>
                        <a:t>APOYO DE ASEGURAMIENTO</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r h="370840">
                <a:tc>
                  <a:txBody>
                    <a:bodyPr/>
                    <a:lstStyle/>
                    <a:p>
                      <a:r>
                        <a:rPr lang="es-CO" dirty="0">
                          <a:latin typeface="Arial" panose="020B0604020202020204" pitchFamily="34" charset="0"/>
                          <a:cs typeface="Arial" panose="020B0604020202020204" pitchFamily="34" charset="0"/>
                        </a:rPr>
                        <a:t>VILIMAR GUILLEN  JIMENEZ</a:t>
                      </a:r>
                    </a:p>
                  </a:txBody>
                  <a:tcPr/>
                </a:tc>
                <a:tc>
                  <a:txBody>
                    <a:bodyPr/>
                    <a:lstStyle/>
                    <a:p>
                      <a:r>
                        <a:rPr lang="es-ES" dirty="0">
                          <a:latin typeface="Arial" panose="020B0604020202020204" pitchFamily="34" charset="0"/>
                          <a:cs typeface="Arial" panose="020B0604020202020204" pitchFamily="34" charset="0"/>
                        </a:rPr>
                        <a:t>DIGITADORA DE VACUNACIÓN</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1424868"/>
                  </a:ext>
                </a:extLst>
              </a:tr>
            </a:tbl>
          </a:graphicData>
        </a:graphic>
      </p:graphicFrame>
    </p:spTree>
    <p:extLst>
      <p:ext uri="{BB962C8B-B14F-4D97-AF65-F5344CB8AC3E}">
        <p14:creationId xmlns:p14="http://schemas.microsoft.com/office/powerpoint/2010/main" val="421421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ADMINISTRATIVO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466299089"/>
              </p:ext>
            </p:extLst>
          </p:nvPr>
        </p:nvGraphicFramePr>
        <p:xfrm>
          <a:off x="1892300" y="2075457"/>
          <a:ext cx="8128000" cy="333756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sz="1200" b="1" dirty="0">
                          <a:latin typeface="Arial" panose="020B0604020202020204" pitchFamily="34" charset="0"/>
                          <a:cs typeface="Arial" panose="020B0604020202020204" pitchFamily="34" charset="0"/>
                        </a:rPr>
                        <a:t>NOMBRE</a:t>
                      </a:r>
                      <a:endParaRPr lang="es-CO" sz="1200" b="1" dirty="0">
                        <a:latin typeface="Arial" panose="020B0604020202020204" pitchFamily="34" charset="0"/>
                        <a:cs typeface="Arial" panose="020B0604020202020204" pitchFamily="34" charset="0"/>
                      </a:endParaRPr>
                    </a:p>
                  </a:txBody>
                  <a:tcPr/>
                </a:tc>
                <a:tc>
                  <a:txBody>
                    <a:bodyPr/>
                    <a:lstStyle/>
                    <a:p>
                      <a:pPr algn="ctr"/>
                      <a:r>
                        <a:rPr lang="es-ES" sz="1200" b="1" dirty="0">
                          <a:latin typeface="Arial" panose="020B0604020202020204" pitchFamily="34" charset="0"/>
                          <a:cs typeface="Arial" panose="020B0604020202020204" pitchFamily="34" charset="0"/>
                        </a:rPr>
                        <a:t>CARGO</a:t>
                      </a:r>
                      <a:endParaRPr lang="es-CO"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CO" sz="1200" dirty="0">
                          <a:latin typeface="Arial" panose="020B0604020202020204" pitchFamily="34" charset="0"/>
                          <a:cs typeface="Arial" panose="020B0604020202020204" pitchFamily="34" charset="0"/>
                        </a:rPr>
                        <a:t>DAVID JOSE POLO VARGAS</a:t>
                      </a:r>
                    </a:p>
                  </a:txBody>
                  <a:tcPr/>
                </a:tc>
                <a:tc>
                  <a:txBody>
                    <a:bodyPr/>
                    <a:lstStyle/>
                    <a:p>
                      <a:r>
                        <a:rPr lang="es-ES" sz="1200" dirty="0">
                          <a:latin typeface="Arial" panose="020B0604020202020204" pitchFamily="34" charset="0"/>
                          <a:cs typeface="Arial" panose="020B0604020202020204" pitchFamily="34" charset="0"/>
                        </a:rPr>
                        <a:t>AUXILIAR DE CITA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CO" sz="1200" dirty="0">
                          <a:latin typeface="Arial" panose="020B0604020202020204" pitchFamily="34" charset="0"/>
                          <a:cs typeface="Arial" panose="020B0604020202020204" pitchFamily="34" charset="0"/>
                        </a:rPr>
                        <a:t>YENIFER GONZALEZ</a:t>
                      </a:r>
                    </a:p>
                  </a:txBody>
                  <a:tcPr/>
                </a:tc>
                <a:tc>
                  <a:txBody>
                    <a:bodyPr/>
                    <a:lstStyle/>
                    <a:p>
                      <a:r>
                        <a:rPr lang="es-CO" sz="1200" dirty="0">
                          <a:latin typeface="Arial" panose="020B0604020202020204" pitchFamily="34" charset="0"/>
                          <a:cs typeface="Arial" panose="020B0604020202020204" pitchFamily="34" charset="0"/>
                        </a:rPr>
                        <a:t>AUXILIAR DE CITA/ TRADUCTOR BILINGUE</a:t>
                      </a:r>
                    </a:p>
                  </a:txBody>
                  <a:tcPr/>
                </a:tc>
                <a:extLst>
                  <a:ext uri="{0D108BD9-81ED-4DB2-BD59-A6C34878D82A}">
                    <a16:rowId xmlns:a16="http://schemas.microsoft.com/office/drawing/2014/main" val="2234385336"/>
                  </a:ext>
                </a:extLst>
              </a:tr>
              <a:tr h="370840">
                <a:tc>
                  <a:txBody>
                    <a:bodyPr/>
                    <a:lstStyle/>
                    <a:p>
                      <a:r>
                        <a:rPr lang="es-CO" sz="1200" dirty="0">
                          <a:latin typeface="Arial" panose="020B0604020202020204" pitchFamily="34" charset="0"/>
                          <a:cs typeface="Arial" panose="020B0604020202020204" pitchFamily="34" charset="0"/>
                        </a:rPr>
                        <a:t>ALIANA CHASSIN IGUARAN</a:t>
                      </a:r>
                    </a:p>
                  </a:txBody>
                  <a:tcPr/>
                </a:tc>
                <a:tc>
                  <a:txBody>
                    <a:bodyPr/>
                    <a:lstStyle/>
                    <a:p>
                      <a:r>
                        <a:rPr lang="es-CO" sz="1200" dirty="0">
                          <a:latin typeface="Arial" panose="020B0604020202020204" pitchFamily="34" charset="0"/>
                          <a:cs typeface="Arial" panose="020B0604020202020204" pitchFamily="34" charset="0"/>
                        </a:rPr>
                        <a:t>AUXILIAR DE CITA/ TRADUCTOR BILINGUE</a:t>
                      </a:r>
                    </a:p>
                  </a:txBody>
                  <a:tcPr/>
                </a:tc>
                <a:extLst>
                  <a:ext uri="{0D108BD9-81ED-4DB2-BD59-A6C34878D82A}">
                    <a16:rowId xmlns:a16="http://schemas.microsoft.com/office/drawing/2014/main" val="2267893452"/>
                  </a:ext>
                </a:extLst>
              </a:tr>
              <a:tr h="370840">
                <a:tc>
                  <a:txBody>
                    <a:bodyPr/>
                    <a:lstStyle/>
                    <a:p>
                      <a:r>
                        <a:rPr lang="es-CO" sz="1200" dirty="0">
                          <a:latin typeface="Arial" panose="020B0604020202020204" pitchFamily="34" charset="0"/>
                          <a:cs typeface="Arial" panose="020B0604020202020204" pitchFamily="34" charset="0"/>
                        </a:rPr>
                        <a:t>BERTILDA SERNA CARRIZOSA</a:t>
                      </a:r>
                    </a:p>
                  </a:txBody>
                  <a:tcPr/>
                </a:tc>
                <a:tc>
                  <a:txBody>
                    <a:bodyPr/>
                    <a:lstStyle/>
                    <a:p>
                      <a:r>
                        <a:rPr lang="es-ES" sz="1200" dirty="0">
                          <a:latin typeface="Arial" panose="020B0604020202020204" pitchFamily="34" charset="0"/>
                          <a:cs typeface="Arial" panose="020B0604020202020204" pitchFamily="34" charset="0"/>
                        </a:rPr>
                        <a:t>SERVICIO GENERAL</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70840">
                <a:tc>
                  <a:txBody>
                    <a:bodyPr/>
                    <a:lstStyle/>
                    <a:p>
                      <a:r>
                        <a:rPr lang="es-CO" sz="1200" dirty="0">
                          <a:latin typeface="Arial" panose="020B0604020202020204" pitchFamily="34" charset="0"/>
                          <a:cs typeface="Arial" panose="020B0604020202020204" pitchFamily="34" charset="0"/>
                        </a:rPr>
                        <a:t>ELVIS ESTHER PEDROZO OSPINO</a:t>
                      </a:r>
                    </a:p>
                  </a:txBody>
                  <a:tcPr/>
                </a:tc>
                <a:tc>
                  <a:txBody>
                    <a:bodyPr/>
                    <a:lstStyle/>
                    <a:p>
                      <a:r>
                        <a:rPr lang="es-ES" sz="1200" dirty="0">
                          <a:latin typeface="Arial" panose="020B0604020202020204" pitchFamily="34" charset="0"/>
                          <a:cs typeface="Arial" panose="020B0604020202020204" pitchFamily="34" charset="0"/>
                        </a:rPr>
                        <a:t>SERVICIO GENERAL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370840">
                <a:tc>
                  <a:txBody>
                    <a:bodyPr/>
                    <a:lstStyle/>
                    <a:p>
                      <a:r>
                        <a:rPr lang="es-CO" sz="1200" dirty="0">
                          <a:latin typeface="Arial" panose="020B0604020202020204" pitchFamily="34" charset="0"/>
                          <a:cs typeface="Arial" panose="020B0604020202020204" pitchFamily="34" charset="0"/>
                        </a:rPr>
                        <a:t>FAUSTINO GUILLEN DAZA</a:t>
                      </a:r>
                    </a:p>
                  </a:txBody>
                  <a:tcPr/>
                </a:tc>
                <a:tc>
                  <a:txBody>
                    <a:bodyPr/>
                    <a:lstStyle/>
                    <a:p>
                      <a:r>
                        <a:rPr lang="es-ES" sz="1200" dirty="0">
                          <a:latin typeface="Arial" panose="020B0604020202020204" pitchFamily="34" charset="0"/>
                          <a:cs typeface="Arial" panose="020B0604020202020204" pitchFamily="34" charset="0"/>
                        </a:rPr>
                        <a:t>CONDUCTOR</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r h="370840">
                <a:tc>
                  <a:txBody>
                    <a:bodyPr/>
                    <a:lstStyle/>
                    <a:p>
                      <a:r>
                        <a:rPr lang="es-CO" sz="1200" dirty="0">
                          <a:latin typeface="Arial" panose="020B0604020202020204" pitchFamily="34" charset="0"/>
                          <a:cs typeface="Arial" panose="020B0604020202020204" pitchFamily="34" charset="0"/>
                        </a:rPr>
                        <a:t>DARIO LAGUNA TILLER</a:t>
                      </a:r>
                    </a:p>
                  </a:txBody>
                  <a:tcPr/>
                </a:tc>
                <a:tc>
                  <a:txBody>
                    <a:bodyPr/>
                    <a:lstStyle/>
                    <a:p>
                      <a:r>
                        <a:rPr lang="es-ES" sz="1200" dirty="0">
                          <a:latin typeface="Arial" panose="020B0604020202020204" pitchFamily="34" charset="0"/>
                          <a:cs typeface="Arial" panose="020B0604020202020204" pitchFamily="34" charset="0"/>
                        </a:rPr>
                        <a:t>CONDUCTOR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1424868"/>
                  </a:ext>
                </a:extLst>
              </a:tr>
              <a:tr h="370840">
                <a:tc>
                  <a:txBody>
                    <a:bodyPr/>
                    <a:lstStyle/>
                    <a:p>
                      <a:r>
                        <a:rPr lang="es-CO" sz="1200" dirty="0">
                          <a:latin typeface="Arial" panose="020B0604020202020204" pitchFamily="34" charset="0"/>
                          <a:cs typeface="Arial" panose="020B0604020202020204" pitchFamily="34" charset="0"/>
                        </a:rPr>
                        <a:t>FRANKLIN DOMINGUEZ</a:t>
                      </a:r>
                    </a:p>
                  </a:txBody>
                  <a:tcPr/>
                </a:tc>
                <a:tc>
                  <a:txBody>
                    <a:bodyPr/>
                    <a:lstStyle/>
                    <a:p>
                      <a:r>
                        <a:rPr lang="es-ES" sz="1200" dirty="0">
                          <a:latin typeface="Arial" panose="020B0604020202020204" pitchFamily="34" charset="0"/>
                          <a:cs typeface="Arial" panose="020B0604020202020204" pitchFamily="34" charset="0"/>
                        </a:rPr>
                        <a:t>CONDUCTOR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9523346"/>
                  </a:ext>
                </a:extLst>
              </a:tr>
            </a:tbl>
          </a:graphicData>
        </a:graphic>
      </p:graphicFrame>
    </p:spTree>
    <p:extLst>
      <p:ext uri="{BB962C8B-B14F-4D97-AF65-F5344CB8AC3E}">
        <p14:creationId xmlns:p14="http://schemas.microsoft.com/office/powerpoint/2010/main" val="321925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ADMINISTRATIVO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2927639580"/>
              </p:ext>
            </p:extLst>
          </p:nvPr>
        </p:nvGraphicFramePr>
        <p:xfrm>
          <a:off x="1892300" y="2075457"/>
          <a:ext cx="8128000" cy="148336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b="1" dirty="0">
                          <a:latin typeface="Arial" panose="020B0604020202020204" pitchFamily="34" charset="0"/>
                          <a:cs typeface="Arial" panose="020B0604020202020204" pitchFamily="34" charset="0"/>
                        </a:rPr>
                        <a:t>NOMBRE</a:t>
                      </a:r>
                      <a:endParaRPr lang="es-CO" b="1" dirty="0">
                        <a:latin typeface="Arial" panose="020B0604020202020204" pitchFamily="34" charset="0"/>
                        <a:cs typeface="Arial" panose="020B0604020202020204" pitchFamily="34" charset="0"/>
                      </a:endParaRPr>
                    </a:p>
                  </a:txBody>
                  <a:tcPr/>
                </a:tc>
                <a:tc>
                  <a:txBody>
                    <a:bodyPr/>
                    <a:lstStyle/>
                    <a:p>
                      <a:pPr algn="ctr"/>
                      <a:r>
                        <a:rPr lang="es-ES" b="1" dirty="0">
                          <a:latin typeface="Arial" panose="020B0604020202020204" pitchFamily="34" charset="0"/>
                          <a:cs typeface="Arial" panose="020B0604020202020204" pitchFamily="34" charset="0"/>
                        </a:rPr>
                        <a:t>CARGO</a:t>
                      </a:r>
                      <a:endParaRPr lang="es-CO"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CO" dirty="0">
                          <a:latin typeface="Arial" panose="020B0604020202020204" pitchFamily="34" charset="0"/>
                          <a:cs typeface="Arial" panose="020B0604020202020204" pitchFamily="34" charset="0"/>
                        </a:rPr>
                        <a:t>HEDER JULIO ROJAS MIRANDA</a:t>
                      </a:r>
                    </a:p>
                  </a:txBody>
                  <a:tcPr/>
                </a:tc>
                <a:tc>
                  <a:txBody>
                    <a:bodyPr/>
                    <a:lstStyle/>
                    <a:p>
                      <a:r>
                        <a:rPr lang="es-ES" dirty="0">
                          <a:latin typeface="Arial" panose="020B0604020202020204" pitchFamily="34" charset="0"/>
                          <a:cs typeface="Arial" panose="020B0604020202020204" pitchFamily="34" charset="0"/>
                        </a:rPr>
                        <a:t>VIGILANTE</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CO" dirty="0">
                          <a:latin typeface="Arial" panose="020B0604020202020204" pitchFamily="34" charset="0"/>
                          <a:cs typeface="Arial" panose="020B0604020202020204" pitchFamily="34" charset="0"/>
                        </a:rPr>
                        <a:t>JULIO MONTIEL AUXILIO</a:t>
                      </a:r>
                    </a:p>
                  </a:txBody>
                  <a:tcPr/>
                </a:tc>
                <a:tc>
                  <a:txBody>
                    <a:bodyPr/>
                    <a:lstStyle/>
                    <a:p>
                      <a:r>
                        <a:rPr lang="es-ES" dirty="0">
                          <a:latin typeface="Arial" panose="020B0604020202020204" pitchFamily="34" charset="0"/>
                          <a:cs typeface="Arial" panose="020B0604020202020204" pitchFamily="34" charset="0"/>
                        </a:rPr>
                        <a:t>VIGILANTE/TRADUCTOR BILINGUE</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r>
                        <a:rPr lang="es-CO" dirty="0">
                          <a:latin typeface="Arial" panose="020B0604020202020204" pitchFamily="34" charset="0"/>
                          <a:cs typeface="Arial" panose="020B0604020202020204" pitchFamily="34" charset="0"/>
                        </a:rPr>
                        <a:t>ENRIQUE FERNANDEZ</a:t>
                      </a:r>
                    </a:p>
                  </a:txBody>
                  <a:tcPr/>
                </a:tc>
                <a:tc>
                  <a:txBody>
                    <a:bodyPr/>
                    <a:lstStyle/>
                    <a:p>
                      <a:r>
                        <a:rPr lang="es-ES" dirty="0">
                          <a:latin typeface="Arial" panose="020B0604020202020204" pitchFamily="34" charset="0"/>
                          <a:cs typeface="Arial" panose="020B0604020202020204" pitchFamily="34" charset="0"/>
                        </a:rPr>
                        <a:t>VIGILANTE </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bl>
          </a:graphicData>
        </a:graphic>
      </p:graphicFrame>
    </p:spTree>
    <p:extLst>
      <p:ext uri="{BB962C8B-B14F-4D97-AF65-F5344CB8AC3E}">
        <p14:creationId xmlns:p14="http://schemas.microsoft.com/office/powerpoint/2010/main" val="3714875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COMITÉ DE ALIANZA DE USUARIO</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3960371606"/>
              </p:ext>
            </p:extLst>
          </p:nvPr>
        </p:nvGraphicFramePr>
        <p:xfrm>
          <a:off x="1892300" y="2075457"/>
          <a:ext cx="8128000" cy="259588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b="1" dirty="0">
                          <a:latin typeface="Arial" panose="020B0604020202020204" pitchFamily="34" charset="0"/>
                          <a:cs typeface="Arial" panose="020B0604020202020204" pitchFamily="34" charset="0"/>
                        </a:rPr>
                        <a:t>NOMBRE</a:t>
                      </a:r>
                      <a:endParaRPr lang="es-CO" b="1" dirty="0">
                        <a:latin typeface="Arial" panose="020B0604020202020204" pitchFamily="34" charset="0"/>
                        <a:cs typeface="Arial" panose="020B0604020202020204" pitchFamily="34" charset="0"/>
                      </a:endParaRPr>
                    </a:p>
                  </a:txBody>
                  <a:tcPr/>
                </a:tc>
                <a:tc>
                  <a:txBody>
                    <a:bodyPr/>
                    <a:lstStyle/>
                    <a:p>
                      <a:pPr algn="ctr"/>
                      <a:r>
                        <a:rPr lang="es-ES" b="1" dirty="0">
                          <a:latin typeface="Arial" panose="020B0604020202020204" pitchFamily="34" charset="0"/>
                          <a:cs typeface="Arial" panose="020B0604020202020204" pitchFamily="34" charset="0"/>
                        </a:rPr>
                        <a:t>CARGO</a:t>
                      </a:r>
                      <a:endParaRPr lang="es-CO"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ES" dirty="0">
                          <a:latin typeface="Arial" panose="020B0604020202020204" pitchFamily="34" charset="0"/>
                          <a:cs typeface="Arial" panose="020B0604020202020204" pitchFamily="34" charset="0"/>
                        </a:rPr>
                        <a:t>ERASMO DANGON </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PRESIDENTE</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ES" dirty="0">
                          <a:latin typeface="Arial" panose="020B0604020202020204" pitchFamily="34" charset="0"/>
                          <a:cs typeface="Arial" panose="020B0604020202020204" pitchFamily="34" charset="0"/>
                        </a:rPr>
                        <a:t>YINA MARIO </a:t>
                      </a:r>
                      <a:endParaRPr lang="es-CO" dirty="0">
                        <a:latin typeface="Arial" panose="020B0604020202020204" pitchFamily="34" charset="0"/>
                        <a:cs typeface="Arial" panose="020B0604020202020204" pitchFamily="34" charset="0"/>
                      </a:endParaRPr>
                    </a:p>
                  </a:txBody>
                  <a:tcPr/>
                </a:tc>
                <a:tc>
                  <a:txBody>
                    <a:bodyPr/>
                    <a:lstStyle/>
                    <a:p>
                      <a:r>
                        <a:rPr lang="es-ES" dirty="0">
                          <a:latin typeface="Arial" panose="020B0604020202020204" pitchFamily="34" charset="0"/>
                          <a:cs typeface="Arial" panose="020B0604020202020204" pitchFamily="34" charset="0"/>
                        </a:rPr>
                        <a:t>VICEPRESIDENTE </a:t>
                      </a:r>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endParaRPr lang="es-CO" dirty="0">
                        <a:latin typeface="Arial" panose="020B0604020202020204" pitchFamily="34" charset="0"/>
                        <a:cs typeface="Arial" panose="020B0604020202020204" pitchFamily="34" charset="0"/>
                      </a:endParaRPr>
                    </a:p>
                  </a:txBody>
                  <a:tcPr/>
                </a:tc>
                <a:tc>
                  <a:txBody>
                    <a:bodyPr/>
                    <a:lstStyle/>
                    <a:p>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70840">
                <a:tc>
                  <a:txBody>
                    <a:bodyPr/>
                    <a:lstStyle/>
                    <a:p>
                      <a:endParaRPr lang="es-CO" dirty="0">
                        <a:latin typeface="Arial" panose="020B0604020202020204" pitchFamily="34" charset="0"/>
                        <a:cs typeface="Arial" panose="020B0604020202020204" pitchFamily="34" charset="0"/>
                      </a:endParaRPr>
                    </a:p>
                  </a:txBody>
                  <a:tcPr/>
                </a:tc>
                <a:tc>
                  <a:txBody>
                    <a:bodyPr/>
                    <a:lstStyle/>
                    <a:p>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460638"/>
                  </a:ext>
                </a:extLst>
              </a:tr>
              <a:tr h="370840">
                <a:tc>
                  <a:txBody>
                    <a:bodyPr/>
                    <a:lstStyle/>
                    <a:p>
                      <a:endParaRPr lang="es-CO" dirty="0">
                        <a:latin typeface="Arial" panose="020B0604020202020204" pitchFamily="34" charset="0"/>
                        <a:cs typeface="Arial" panose="020B0604020202020204" pitchFamily="34" charset="0"/>
                      </a:endParaRPr>
                    </a:p>
                  </a:txBody>
                  <a:tcPr/>
                </a:tc>
                <a:tc>
                  <a:txBody>
                    <a:bodyPr/>
                    <a:lstStyle/>
                    <a:p>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2997888"/>
                  </a:ext>
                </a:extLst>
              </a:tr>
              <a:tr h="370840">
                <a:tc>
                  <a:txBody>
                    <a:bodyPr/>
                    <a:lstStyle/>
                    <a:p>
                      <a:endParaRPr lang="es-CO" dirty="0">
                        <a:latin typeface="Arial" panose="020B0604020202020204" pitchFamily="34" charset="0"/>
                        <a:cs typeface="Arial" panose="020B0604020202020204" pitchFamily="34" charset="0"/>
                      </a:endParaRPr>
                    </a:p>
                  </a:txBody>
                  <a:tcPr/>
                </a:tc>
                <a:tc>
                  <a:txBody>
                    <a:bodyPr/>
                    <a:lstStyle/>
                    <a:p>
                      <a:endParaRPr lang="es-CO"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4552465"/>
                  </a:ext>
                </a:extLst>
              </a:tr>
            </a:tbl>
          </a:graphicData>
        </a:graphic>
      </p:graphicFrame>
    </p:spTree>
    <p:extLst>
      <p:ext uri="{BB962C8B-B14F-4D97-AF65-F5344CB8AC3E}">
        <p14:creationId xmlns:p14="http://schemas.microsoft.com/office/powerpoint/2010/main" val="245949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LIDERES TRADICIONALES</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1080109641"/>
              </p:ext>
            </p:extLst>
          </p:nvPr>
        </p:nvGraphicFramePr>
        <p:xfrm>
          <a:off x="1982788" y="1976007"/>
          <a:ext cx="7600486" cy="3609254"/>
        </p:xfrm>
        <a:graphic>
          <a:graphicData uri="http://schemas.openxmlformats.org/drawingml/2006/table">
            <a:tbl>
              <a:tblPr firstRow="1" bandRow="1">
                <a:tableStyleId>{E8B1032C-EA38-4F05-BA0D-38AFFFC7BED3}</a:tableStyleId>
              </a:tblPr>
              <a:tblGrid>
                <a:gridCol w="3800243">
                  <a:extLst>
                    <a:ext uri="{9D8B030D-6E8A-4147-A177-3AD203B41FA5}">
                      <a16:colId xmlns:a16="http://schemas.microsoft.com/office/drawing/2014/main" val="3347999028"/>
                    </a:ext>
                  </a:extLst>
                </a:gridCol>
                <a:gridCol w="3800243">
                  <a:extLst>
                    <a:ext uri="{9D8B030D-6E8A-4147-A177-3AD203B41FA5}">
                      <a16:colId xmlns:a16="http://schemas.microsoft.com/office/drawing/2014/main" val="351246202"/>
                    </a:ext>
                  </a:extLst>
                </a:gridCol>
              </a:tblGrid>
              <a:tr h="328114">
                <a:tc>
                  <a:txBody>
                    <a:bodyPr/>
                    <a:lstStyle/>
                    <a:p>
                      <a:pPr algn="ctr"/>
                      <a:r>
                        <a:rPr lang="es-ES" sz="1200" b="1" dirty="0">
                          <a:latin typeface="Arial" panose="020B0604020202020204" pitchFamily="34" charset="0"/>
                          <a:cs typeface="Arial" panose="020B0604020202020204" pitchFamily="34" charset="0"/>
                        </a:rPr>
                        <a:t>COMUNIDAD</a:t>
                      </a:r>
                      <a:endParaRPr lang="es-CO" sz="1200" b="1" dirty="0">
                        <a:latin typeface="Arial" panose="020B0604020202020204" pitchFamily="34" charset="0"/>
                        <a:cs typeface="Arial" panose="020B0604020202020204" pitchFamily="34" charset="0"/>
                      </a:endParaRPr>
                    </a:p>
                  </a:txBody>
                  <a:tcPr/>
                </a:tc>
                <a:tc>
                  <a:txBody>
                    <a:bodyPr/>
                    <a:lstStyle/>
                    <a:p>
                      <a:pPr algn="ctr"/>
                      <a:r>
                        <a:rPr lang="es-ES" sz="1200" b="1" dirty="0">
                          <a:latin typeface="Arial" panose="020B0604020202020204" pitchFamily="34" charset="0"/>
                          <a:cs typeface="Arial" panose="020B0604020202020204" pitchFamily="34" charset="0"/>
                        </a:rPr>
                        <a:t>LIDER TRADICIONAL</a:t>
                      </a:r>
                      <a:endParaRPr lang="es-CO"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28114">
                <a:tc>
                  <a:txBody>
                    <a:bodyPr/>
                    <a:lstStyle/>
                    <a:p>
                      <a:r>
                        <a:rPr lang="es-ES" sz="1200" dirty="0">
                          <a:latin typeface="Arial" panose="020B0604020202020204" pitchFamily="34" charset="0"/>
                          <a:cs typeface="Arial" panose="020B0604020202020204" pitchFamily="34" charset="0"/>
                        </a:rPr>
                        <a:t>SANTA FE</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ANDRES PALACIO</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28114">
                <a:tc>
                  <a:txBody>
                    <a:bodyPr/>
                    <a:lstStyle/>
                    <a:p>
                      <a:r>
                        <a:rPr lang="es-ES" sz="1200" dirty="0">
                          <a:latin typeface="Arial" panose="020B0604020202020204" pitchFamily="34" charset="0"/>
                          <a:cs typeface="Arial" panose="020B0604020202020204" pitchFamily="34" charset="0"/>
                        </a:rPr>
                        <a:t>MARAÑAMANA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MARITZA BARROS</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28114">
                <a:tc>
                  <a:txBody>
                    <a:bodyPr/>
                    <a:lstStyle/>
                    <a:p>
                      <a:r>
                        <a:rPr lang="es-ES" sz="1200" dirty="0">
                          <a:latin typeface="Arial" panose="020B0604020202020204" pitchFamily="34" charset="0"/>
                          <a:cs typeface="Arial" panose="020B0604020202020204" pitchFamily="34" charset="0"/>
                        </a:rPr>
                        <a:t>MANANTIALES</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SANDRA BARROS</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28114">
                <a:tc>
                  <a:txBody>
                    <a:bodyPr/>
                    <a:lstStyle/>
                    <a:p>
                      <a:r>
                        <a:rPr lang="es-ES" sz="1200" dirty="0">
                          <a:latin typeface="Arial" panose="020B0604020202020204" pitchFamily="34" charset="0"/>
                          <a:cs typeface="Arial" panose="020B0604020202020204" pitchFamily="34" charset="0"/>
                        </a:rPr>
                        <a:t>KAURAQUIMANA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JULIO MONTIEL</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460638"/>
                  </a:ext>
                </a:extLst>
              </a:tr>
              <a:tr h="328114">
                <a:tc>
                  <a:txBody>
                    <a:bodyPr/>
                    <a:lstStyle/>
                    <a:p>
                      <a:r>
                        <a:rPr lang="es-ES" sz="1200" dirty="0">
                          <a:latin typeface="Arial" panose="020B0604020202020204" pitchFamily="34" charset="0"/>
                          <a:cs typeface="Arial" panose="020B0604020202020204" pitchFamily="34" charset="0"/>
                        </a:rPr>
                        <a:t>MAKATAMANA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RITA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3731834"/>
                  </a:ext>
                </a:extLst>
              </a:tr>
              <a:tr h="328114">
                <a:tc>
                  <a:txBody>
                    <a:bodyPr/>
                    <a:lstStyle/>
                    <a:p>
                      <a:r>
                        <a:rPr lang="es-ES" sz="1200" dirty="0">
                          <a:latin typeface="Arial" panose="020B0604020202020204" pitchFamily="34" charset="0"/>
                          <a:cs typeface="Arial" panose="020B0604020202020204" pitchFamily="34" charset="0"/>
                        </a:rPr>
                        <a:t>JEPIRRALU</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CAPI EPIAYU</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85112224"/>
                  </a:ext>
                </a:extLst>
              </a:tr>
              <a:tr h="328114">
                <a:tc>
                  <a:txBody>
                    <a:bodyPr/>
                    <a:lstStyle/>
                    <a:p>
                      <a:r>
                        <a:rPr lang="es-ES" sz="1200" dirty="0">
                          <a:latin typeface="Arial" panose="020B0604020202020204" pitchFamily="34" charset="0"/>
                          <a:cs typeface="Arial" panose="020B0604020202020204" pitchFamily="34" charset="0"/>
                        </a:rPr>
                        <a:t>CORAL</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NASLY ROMERO</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4742893"/>
                  </a:ext>
                </a:extLst>
              </a:tr>
              <a:tr h="328114">
                <a:tc>
                  <a:txBody>
                    <a:bodyPr/>
                    <a:lstStyle/>
                    <a:p>
                      <a:r>
                        <a:rPr lang="es-ES" sz="1200" dirty="0">
                          <a:latin typeface="Arial" panose="020B0604020202020204" pitchFamily="34" charset="0"/>
                          <a:cs typeface="Arial" panose="020B0604020202020204" pitchFamily="34" charset="0"/>
                        </a:rPr>
                        <a:t>OLONOKIAO</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ENELSA GAMEZ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1521412"/>
                  </a:ext>
                </a:extLst>
              </a:tr>
              <a:tr h="328114">
                <a:tc>
                  <a:txBody>
                    <a:bodyPr/>
                    <a:lstStyle/>
                    <a:p>
                      <a:r>
                        <a:rPr lang="es-ES" sz="1200" dirty="0">
                          <a:latin typeface="Arial" panose="020B0604020202020204" pitchFamily="34" charset="0"/>
                          <a:cs typeface="Arial" panose="020B0604020202020204" pitchFamily="34" charset="0"/>
                        </a:rPr>
                        <a:t>MOWASIRA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MAURA VELAZQUEZ</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2997888"/>
                  </a:ext>
                </a:extLst>
              </a:tr>
              <a:tr h="328114">
                <a:tc>
                  <a:txBody>
                    <a:bodyPr/>
                    <a:lstStyle/>
                    <a:p>
                      <a:r>
                        <a:rPr lang="es-ES" sz="1200" dirty="0">
                          <a:latin typeface="Arial" panose="020B0604020202020204" pitchFamily="34" charset="0"/>
                          <a:cs typeface="Arial" panose="020B0604020202020204" pitchFamily="34" charset="0"/>
                        </a:rPr>
                        <a:t>CARREIPIA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EDA AVILA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4552465"/>
                  </a:ext>
                </a:extLst>
              </a:tr>
            </a:tbl>
          </a:graphicData>
        </a:graphic>
      </p:graphicFrame>
    </p:spTree>
    <p:extLst>
      <p:ext uri="{BB962C8B-B14F-4D97-AF65-F5344CB8AC3E}">
        <p14:creationId xmlns:p14="http://schemas.microsoft.com/office/powerpoint/2010/main" val="109901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LIDERES TRADICIONALES</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2081522689"/>
              </p:ext>
            </p:extLst>
          </p:nvPr>
        </p:nvGraphicFramePr>
        <p:xfrm>
          <a:off x="1982788" y="1976007"/>
          <a:ext cx="7600486" cy="2953026"/>
        </p:xfrm>
        <a:graphic>
          <a:graphicData uri="http://schemas.openxmlformats.org/drawingml/2006/table">
            <a:tbl>
              <a:tblPr firstRow="1" bandRow="1">
                <a:tableStyleId>{E8B1032C-EA38-4F05-BA0D-38AFFFC7BED3}</a:tableStyleId>
              </a:tblPr>
              <a:tblGrid>
                <a:gridCol w="3800243">
                  <a:extLst>
                    <a:ext uri="{9D8B030D-6E8A-4147-A177-3AD203B41FA5}">
                      <a16:colId xmlns:a16="http://schemas.microsoft.com/office/drawing/2014/main" val="3347999028"/>
                    </a:ext>
                  </a:extLst>
                </a:gridCol>
                <a:gridCol w="3800243">
                  <a:extLst>
                    <a:ext uri="{9D8B030D-6E8A-4147-A177-3AD203B41FA5}">
                      <a16:colId xmlns:a16="http://schemas.microsoft.com/office/drawing/2014/main" val="351246202"/>
                    </a:ext>
                  </a:extLst>
                </a:gridCol>
              </a:tblGrid>
              <a:tr h="328114">
                <a:tc>
                  <a:txBody>
                    <a:bodyPr/>
                    <a:lstStyle/>
                    <a:p>
                      <a:pPr algn="ctr"/>
                      <a:r>
                        <a:rPr lang="es-ES" sz="1200" b="1" dirty="0">
                          <a:latin typeface="Arial" panose="020B0604020202020204" pitchFamily="34" charset="0"/>
                          <a:cs typeface="Arial" panose="020B0604020202020204" pitchFamily="34" charset="0"/>
                        </a:rPr>
                        <a:t>COMUNIDAD</a:t>
                      </a:r>
                      <a:endParaRPr lang="es-CO" sz="1200" b="1" dirty="0">
                        <a:latin typeface="Arial" panose="020B0604020202020204" pitchFamily="34" charset="0"/>
                        <a:cs typeface="Arial" panose="020B0604020202020204" pitchFamily="34" charset="0"/>
                      </a:endParaRPr>
                    </a:p>
                  </a:txBody>
                  <a:tcPr/>
                </a:tc>
                <a:tc>
                  <a:txBody>
                    <a:bodyPr/>
                    <a:lstStyle/>
                    <a:p>
                      <a:pPr algn="ctr"/>
                      <a:r>
                        <a:rPr lang="es-ES" sz="1200" b="1" dirty="0">
                          <a:latin typeface="Arial" panose="020B0604020202020204" pitchFamily="34" charset="0"/>
                          <a:cs typeface="Arial" panose="020B0604020202020204" pitchFamily="34" charset="0"/>
                        </a:rPr>
                        <a:t>LIDER TRADICIONAL</a:t>
                      </a:r>
                      <a:endParaRPr lang="es-CO"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28114">
                <a:tc>
                  <a:txBody>
                    <a:bodyPr/>
                    <a:lstStyle/>
                    <a:p>
                      <a:r>
                        <a:rPr lang="es-ES" sz="1200" dirty="0">
                          <a:latin typeface="Arial" panose="020B0604020202020204" pitchFamily="34" charset="0"/>
                          <a:cs typeface="Arial" panose="020B0604020202020204" pitchFamily="34" charset="0"/>
                        </a:rPr>
                        <a:t>WAIRAMANA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CLAUDIA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28114">
                <a:tc>
                  <a:txBody>
                    <a:bodyPr/>
                    <a:lstStyle/>
                    <a:p>
                      <a:r>
                        <a:rPr lang="es-ES" sz="1200" dirty="0">
                          <a:latin typeface="Arial" panose="020B0604020202020204" pitchFamily="34" charset="0"/>
                          <a:cs typeface="Arial" panose="020B0604020202020204" pitchFamily="34" charset="0"/>
                        </a:rPr>
                        <a:t>AMALINA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HECTOR PUSHAINA</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28114">
                <a:tc>
                  <a:txBody>
                    <a:bodyPr/>
                    <a:lstStyle/>
                    <a:p>
                      <a:r>
                        <a:rPr lang="es-ES" sz="1200" dirty="0">
                          <a:latin typeface="Arial" panose="020B0604020202020204" pitchFamily="34" charset="0"/>
                          <a:cs typeface="Arial" panose="020B0604020202020204" pitchFamily="34" charset="0"/>
                        </a:rPr>
                        <a:t>KALANSHIRRA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JOSE LOPEZ</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28114">
                <a:tc>
                  <a:txBody>
                    <a:bodyPr/>
                    <a:lstStyle/>
                    <a:p>
                      <a:r>
                        <a:rPr lang="es-ES" sz="1200" dirty="0">
                          <a:latin typeface="Arial" panose="020B0604020202020204" pitchFamily="34" charset="0"/>
                          <a:cs typeface="Arial" panose="020B0604020202020204" pitchFamily="34" charset="0"/>
                        </a:rPr>
                        <a:t>KOURIPANA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MAURICIA BARROS</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460638"/>
                  </a:ext>
                </a:extLst>
              </a:tr>
              <a:tr h="328114">
                <a:tc>
                  <a:txBody>
                    <a:bodyPr/>
                    <a:lstStyle/>
                    <a:p>
                      <a:r>
                        <a:rPr lang="es-ES" sz="1200" dirty="0">
                          <a:latin typeface="Arial" panose="020B0604020202020204" pitchFamily="34" charset="0"/>
                          <a:cs typeface="Arial" panose="020B0604020202020204" pitchFamily="34" charset="0"/>
                        </a:rPr>
                        <a:t>ESPERANZA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MARIA DEL PILAR </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3731834"/>
                  </a:ext>
                </a:extLst>
              </a:tr>
              <a:tr h="328114">
                <a:tc>
                  <a:txBody>
                    <a:bodyPr/>
                    <a:lstStyle/>
                    <a:p>
                      <a:r>
                        <a:rPr lang="es-ES" sz="1200" dirty="0">
                          <a:latin typeface="Arial" panose="020B0604020202020204" pitchFamily="34" charset="0"/>
                          <a:cs typeface="Arial" panose="020B0604020202020204" pitchFamily="34" charset="0"/>
                        </a:rPr>
                        <a:t>MAJAYURA</a:t>
                      </a:r>
                      <a:endParaRPr lang="es-CO" sz="1200" dirty="0">
                        <a:latin typeface="Arial" panose="020B0604020202020204" pitchFamily="34" charset="0"/>
                        <a:cs typeface="Arial" panose="020B0604020202020204" pitchFamily="34" charset="0"/>
                      </a:endParaRPr>
                    </a:p>
                  </a:txBody>
                  <a:tcPr/>
                </a:tc>
                <a:tc>
                  <a:txBody>
                    <a:bodyPr/>
                    <a:lstStyle/>
                    <a:p>
                      <a:r>
                        <a:rPr lang="es-CO" sz="1200" dirty="0">
                          <a:latin typeface="Arial" panose="020B0604020202020204" pitchFamily="34" charset="0"/>
                          <a:cs typeface="Arial" panose="020B0604020202020204" pitchFamily="34" charset="0"/>
                        </a:rPr>
                        <a:t>MARIA DE JESUS APUSHANA</a:t>
                      </a:r>
                    </a:p>
                  </a:txBody>
                  <a:tcPr/>
                </a:tc>
                <a:extLst>
                  <a:ext uri="{0D108BD9-81ED-4DB2-BD59-A6C34878D82A}">
                    <a16:rowId xmlns:a16="http://schemas.microsoft.com/office/drawing/2014/main" val="2985112224"/>
                  </a:ext>
                </a:extLst>
              </a:tr>
              <a:tr h="328114">
                <a:tc>
                  <a:txBody>
                    <a:bodyPr/>
                    <a:lstStyle/>
                    <a:p>
                      <a:r>
                        <a:rPr lang="es-ES" sz="1200" dirty="0">
                          <a:latin typeface="Arial" panose="020B0604020202020204" pitchFamily="34" charset="0"/>
                          <a:cs typeface="Arial" panose="020B0604020202020204" pitchFamily="34" charset="0"/>
                        </a:rPr>
                        <a:t>SANTA ANA</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ZULEIMA GONZALES</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4742893"/>
                  </a:ext>
                </a:extLst>
              </a:tr>
              <a:tr h="328114">
                <a:tc>
                  <a:txBody>
                    <a:bodyPr/>
                    <a:lstStyle/>
                    <a:p>
                      <a:r>
                        <a:rPr lang="es-ES" sz="1200" dirty="0">
                          <a:latin typeface="Arial" panose="020B0604020202020204" pitchFamily="34" charset="0"/>
                          <a:cs typeface="Arial" panose="020B0604020202020204" pitchFamily="34" charset="0"/>
                        </a:rPr>
                        <a:t>WARAWARAO</a:t>
                      </a:r>
                      <a:endParaRPr lang="es-CO" sz="1200" dirty="0">
                        <a:latin typeface="Arial" panose="020B0604020202020204" pitchFamily="34" charset="0"/>
                        <a:cs typeface="Arial" panose="020B0604020202020204" pitchFamily="34" charset="0"/>
                      </a:endParaRPr>
                    </a:p>
                  </a:txBody>
                  <a:tcPr/>
                </a:tc>
                <a:tc>
                  <a:txBody>
                    <a:bodyPr/>
                    <a:lstStyle/>
                    <a:p>
                      <a:r>
                        <a:rPr lang="es-ES" sz="1200" dirty="0">
                          <a:latin typeface="Arial" panose="020B0604020202020204" pitchFamily="34" charset="0"/>
                          <a:cs typeface="Arial" panose="020B0604020202020204" pitchFamily="34" charset="0"/>
                        </a:rPr>
                        <a:t>ALICIA BARROS</a:t>
                      </a:r>
                      <a:endParaRPr lang="es-CO"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86969649"/>
                  </a:ext>
                </a:extLst>
              </a:tr>
            </a:tbl>
          </a:graphicData>
        </a:graphic>
      </p:graphicFrame>
    </p:spTree>
    <p:extLst>
      <p:ext uri="{BB962C8B-B14F-4D97-AF65-F5344CB8AC3E}">
        <p14:creationId xmlns:p14="http://schemas.microsoft.com/office/powerpoint/2010/main" val="56432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730568" y="947854"/>
            <a:ext cx="8915400" cy="4094323"/>
          </a:xfrm>
        </p:spPr>
        <p:txBody>
          <a:bodyPr/>
          <a:lstStyle/>
          <a:p>
            <a:pPr marL="0" indent="0" algn="ctr">
              <a:buNone/>
            </a:pPr>
            <a:r>
              <a:rPr lang="es-ES" b="1" dirty="0"/>
              <a:t>PRESENTACIÓN DE PORTAFOLIO DE SERVICIOS IPSI WAYUU ANASHII</a:t>
            </a:r>
          </a:p>
          <a:p>
            <a:pPr marL="0" indent="0" algn="ctr">
              <a:buNone/>
            </a:pPr>
            <a:endParaRPr lang="es-ES" b="1" dirty="0"/>
          </a:p>
        </p:txBody>
      </p:sp>
      <p:graphicFrame>
        <p:nvGraphicFramePr>
          <p:cNvPr id="5" name="Tabla 5">
            <a:extLst>
              <a:ext uri="{FF2B5EF4-FFF2-40B4-BE49-F238E27FC236}">
                <a16:creationId xmlns:a16="http://schemas.microsoft.com/office/drawing/2014/main" id="{A66F4E2E-56E9-9DD3-3EB4-14842FB49C94}"/>
              </a:ext>
            </a:extLst>
          </p:cNvPr>
          <p:cNvGraphicFramePr>
            <a:graphicFrameLocks noGrp="1"/>
          </p:cNvGraphicFramePr>
          <p:nvPr>
            <p:extLst>
              <p:ext uri="{D42A27DB-BD31-4B8C-83A1-F6EECF244321}">
                <p14:modId xmlns:p14="http://schemas.microsoft.com/office/powerpoint/2010/main" val="303710689"/>
              </p:ext>
            </p:extLst>
          </p:nvPr>
        </p:nvGraphicFramePr>
        <p:xfrm>
          <a:off x="1905537" y="1522806"/>
          <a:ext cx="8128000" cy="4074160"/>
        </p:xfrm>
        <a:graphic>
          <a:graphicData uri="http://schemas.openxmlformats.org/drawingml/2006/table">
            <a:tbl>
              <a:tblPr firstRow="1" bandRow="1">
                <a:tableStyleId>{E8B1032C-EA38-4F05-BA0D-38AFFFC7BED3}</a:tableStyleId>
              </a:tblPr>
              <a:tblGrid>
                <a:gridCol w="1867869">
                  <a:extLst>
                    <a:ext uri="{9D8B030D-6E8A-4147-A177-3AD203B41FA5}">
                      <a16:colId xmlns:a16="http://schemas.microsoft.com/office/drawing/2014/main" val="2642678564"/>
                    </a:ext>
                  </a:extLst>
                </a:gridCol>
                <a:gridCol w="1828800">
                  <a:extLst>
                    <a:ext uri="{9D8B030D-6E8A-4147-A177-3AD203B41FA5}">
                      <a16:colId xmlns:a16="http://schemas.microsoft.com/office/drawing/2014/main" val="2142234996"/>
                    </a:ext>
                  </a:extLst>
                </a:gridCol>
                <a:gridCol w="2292857">
                  <a:extLst>
                    <a:ext uri="{9D8B030D-6E8A-4147-A177-3AD203B41FA5}">
                      <a16:colId xmlns:a16="http://schemas.microsoft.com/office/drawing/2014/main" val="2287026223"/>
                    </a:ext>
                  </a:extLst>
                </a:gridCol>
                <a:gridCol w="2138474">
                  <a:extLst>
                    <a:ext uri="{9D8B030D-6E8A-4147-A177-3AD203B41FA5}">
                      <a16:colId xmlns:a16="http://schemas.microsoft.com/office/drawing/2014/main" val="4037384911"/>
                    </a:ext>
                  </a:extLst>
                </a:gridCol>
              </a:tblGrid>
              <a:tr h="370840">
                <a:tc>
                  <a:txBody>
                    <a:bodyPr/>
                    <a:lstStyle/>
                    <a:p>
                      <a:r>
                        <a:rPr lang="es-ES" sz="1400" dirty="0"/>
                        <a:t>ATENCIÓN POR RUTA 3280 DEL 2018</a:t>
                      </a:r>
                      <a:endParaRPr lang="es-CO" sz="1400" dirty="0"/>
                    </a:p>
                  </a:txBody>
                  <a:tcPr/>
                </a:tc>
                <a:tc>
                  <a:txBody>
                    <a:bodyPr/>
                    <a:lstStyle/>
                    <a:p>
                      <a:r>
                        <a:rPr lang="es-ES" sz="1400" dirty="0"/>
                        <a:t>MORBILIDAD/RUTA</a:t>
                      </a:r>
                      <a:endParaRPr lang="es-CO" sz="1400" dirty="0"/>
                    </a:p>
                  </a:txBody>
                  <a:tcPr/>
                </a:tc>
                <a:tc>
                  <a:txBody>
                    <a:bodyPr/>
                    <a:lstStyle/>
                    <a:p>
                      <a:r>
                        <a:rPr lang="es-ES" sz="1400" dirty="0"/>
                        <a:t>ESPECIALISTA</a:t>
                      </a:r>
                      <a:endParaRPr lang="es-CO" sz="1400" dirty="0"/>
                    </a:p>
                  </a:txBody>
                  <a:tcPr/>
                </a:tc>
                <a:tc>
                  <a:txBody>
                    <a:bodyPr/>
                    <a:lstStyle/>
                    <a:p>
                      <a:r>
                        <a:rPr lang="es-ES" sz="1400" dirty="0"/>
                        <a:t>PROCEDIMIENTOS</a:t>
                      </a:r>
                      <a:endParaRPr lang="es-CO" sz="1400" dirty="0"/>
                    </a:p>
                  </a:txBody>
                  <a:tcPr/>
                </a:tc>
                <a:extLst>
                  <a:ext uri="{0D108BD9-81ED-4DB2-BD59-A6C34878D82A}">
                    <a16:rowId xmlns:a16="http://schemas.microsoft.com/office/drawing/2014/main" val="2012602872"/>
                  </a:ext>
                </a:extLst>
              </a:tr>
              <a:tr h="370840">
                <a:tc>
                  <a:txBody>
                    <a:bodyPr/>
                    <a:lstStyle/>
                    <a:p>
                      <a:r>
                        <a:rPr lang="es-ES" sz="1400" dirty="0"/>
                        <a:t>ATENCIÓN PRIMERA INFANCIA</a:t>
                      </a:r>
                      <a:endParaRPr lang="es-CO" sz="1400" dirty="0"/>
                    </a:p>
                  </a:txBody>
                  <a:tcPr/>
                </a:tc>
                <a:tc>
                  <a:txBody>
                    <a:bodyPr/>
                    <a:lstStyle/>
                    <a:p>
                      <a:r>
                        <a:rPr lang="es-ES" sz="1400" dirty="0"/>
                        <a:t>MEDICINA GENERAL</a:t>
                      </a:r>
                      <a:endParaRPr lang="es-CO" sz="1400" dirty="0"/>
                    </a:p>
                  </a:txBody>
                  <a:tcPr/>
                </a:tc>
                <a:tc>
                  <a:txBody>
                    <a:bodyPr/>
                    <a:lstStyle/>
                    <a:p>
                      <a:r>
                        <a:rPr lang="es-ES" sz="1400" dirty="0"/>
                        <a:t>MEDICINA INTERNA</a:t>
                      </a:r>
                      <a:endParaRPr lang="es-CO" sz="1400" dirty="0"/>
                    </a:p>
                  </a:txBody>
                  <a:tcPr/>
                </a:tc>
                <a:tc>
                  <a:txBody>
                    <a:bodyPr/>
                    <a:lstStyle/>
                    <a:p>
                      <a:r>
                        <a:rPr lang="es-ES" sz="1400" dirty="0"/>
                        <a:t>LABORATORIO CLINICO</a:t>
                      </a:r>
                      <a:endParaRPr lang="es-CO" sz="1400" dirty="0"/>
                    </a:p>
                  </a:txBody>
                  <a:tcPr/>
                </a:tc>
                <a:extLst>
                  <a:ext uri="{0D108BD9-81ED-4DB2-BD59-A6C34878D82A}">
                    <a16:rowId xmlns:a16="http://schemas.microsoft.com/office/drawing/2014/main" val="1374468616"/>
                  </a:ext>
                </a:extLst>
              </a:tr>
              <a:tr h="370840">
                <a:tc>
                  <a:txBody>
                    <a:bodyPr/>
                    <a:lstStyle/>
                    <a:p>
                      <a:r>
                        <a:rPr lang="es-ES" sz="1400" dirty="0"/>
                        <a:t>INFANCIA</a:t>
                      </a:r>
                      <a:endParaRPr lang="es-CO" sz="1400" dirty="0"/>
                    </a:p>
                  </a:txBody>
                  <a:tcPr/>
                </a:tc>
                <a:tc>
                  <a:txBody>
                    <a:bodyPr/>
                    <a:lstStyle/>
                    <a:p>
                      <a:r>
                        <a:rPr lang="es-ES" sz="1400" dirty="0"/>
                        <a:t>ODONTOLOGIA</a:t>
                      </a:r>
                      <a:endParaRPr lang="es-CO" sz="1400" dirty="0"/>
                    </a:p>
                  </a:txBody>
                  <a:tcPr/>
                </a:tc>
                <a:tc>
                  <a:txBody>
                    <a:bodyPr/>
                    <a:lstStyle/>
                    <a:p>
                      <a:r>
                        <a:rPr lang="es-ES" sz="1400" dirty="0"/>
                        <a:t>PEDIATRIA</a:t>
                      </a:r>
                      <a:endParaRPr lang="es-CO" sz="1400" dirty="0"/>
                    </a:p>
                  </a:txBody>
                  <a:tcPr/>
                </a:tc>
                <a:tc>
                  <a:txBody>
                    <a:bodyPr/>
                    <a:lstStyle/>
                    <a:p>
                      <a:r>
                        <a:rPr lang="es-ES" sz="1400" dirty="0"/>
                        <a:t>MICROBIOLOGIA</a:t>
                      </a:r>
                      <a:endParaRPr lang="es-CO" sz="1400" dirty="0"/>
                    </a:p>
                  </a:txBody>
                  <a:tcPr/>
                </a:tc>
                <a:extLst>
                  <a:ext uri="{0D108BD9-81ED-4DB2-BD59-A6C34878D82A}">
                    <a16:rowId xmlns:a16="http://schemas.microsoft.com/office/drawing/2014/main" val="3170647452"/>
                  </a:ext>
                </a:extLst>
              </a:tr>
              <a:tr h="370840">
                <a:tc>
                  <a:txBody>
                    <a:bodyPr/>
                    <a:lstStyle/>
                    <a:p>
                      <a:r>
                        <a:rPr lang="es-ES" sz="1400" dirty="0"/>
                        <a:t>ADOLESCENCIA</a:t>
                      </a:r>
                      <a:endParaRPr lang="es-CO" sz="1400" dirty="0"/>
                    </a:p>
                  </a:txBody>
                  <a:tcPr/>
                </a:tc>
                <a:tc>
                  <a:txBody>
                    <a:bodyPr/>
                    <a:lstStyle/>
                    <a:p>
                      <a:r>
                        <a:rPr lang="es-ES" sz="1400" dirty="0"/>
                        <a:t>PSICOLOGIA</a:t>
                      </a:r>
                      <a:endParaRPr lang="es-CO" sz="1400" dirty="0"/>
                    </a:p>
                  </a:txBody>
                  <a:tcPr/>
                </a:tc>
                <a:tc>
                  <a:txBody>
                    <a:bodyPr/>
                    <a:lstStyle/>
                    <a:p>
                      <a:r>
                        <a:rPr lang="es-ES" sz="1400" dirty="0"/>
                        <a:t>GINECOLOGIA</a:t>
                      </a:r>
                      <a:endParaRPr lang="es-CO" sz="1400" dirty="0"/>
                    </a:p>
                  </a:txBody>
                  <a:tcPr/>
                </a:tc>
                <a:tc>
                  <a:txBody>
                    <a:bodyPr/>
                    <a:lstStyle/>
                    <a:p>
                      <a:r>
                        <a:rPr lang="es-ES" sz="1400" dirty="0"/>
                        <a:t>CITOLOGIA</a:t>
                      </a:r>
                      <a:endParaRPr lang="es-CO" sz="1400" dirty="0"/>
                    </a:p>
                  </a:txBody>
                  <a:tcPr/>
                </a:tc>
                <a:extLst>
                  <a:ext uri="{0D108BD9-81ED-4DB2-BD59-A6C34878D82A}">
                    <a16:rowId xmlns:a16="http://schemas.microsoft.com/office/drawing/2014/main" val="3930521892"/>
                  </a:ext>
                </a:extLst>
              </a:tr>
              <a:tr h="370840">
                <a:tc>
                  <a:txBody>
                    <a:bodyPr/>
                    <a:lstStyle/>
                    <a:p>
                      <a:r>
                        <a:rPr lang="es-ES" sz="1400" dirty="0"/>
                        <a:t>JUVENTUD</a:t>
                      </a:r>
                      <a:endParaRPr lang="es-CO" sz="1400" dirty="0"/>
                    </a:p>
                  </a:txBody>
                  <a:tcPr/>
                </a:tc>
                <a:tc>
                  <a:txBody>
                    <a:bodyPr/>
                    <a:lstStyle/>
                    <a:p>
                      <a:r>
                        <a:rPr lang="es-ES" sz="1400" dirty="0"/>
                        <a:t>NUTRICIÓN </a:t>
                      </a:r>
                      <a:endParaRPr lang="es-CO" sz="1400" dirty="0"/>
                    </a:p>
                  </a:txBody>
                  <a:tcPr/>
                </a:tc>
                <a:tc>
                  <a:txBody>
                    <a:bodyPr/>
                    <a:lstStyle/>
                    <a:p>
                      <a:endParaRPr lang="es-CO" sz="1400"/>
                    </a:p>
                  </a:txBody>
                  <a:tcPr/>
                </a:tc>
                <a:tc>
                  <a:txBody>
                    <a:bodyPr/>
                    <a:lstStyle/>
                    <a:p>
                      <a:r>
                        <a:rPr lang="es-ES" sz="1400" dirty="0"/>
                        <a:t>VACUNACIÓN</a:t>
                      </a:r>
                      <a:endParaRPr lang="es-CO" sz="1400" dirty="0"/>
                    </a:p>
                  </a:txBody>
                  <a:tcPr/>
                </a:tc>
                <a:extLst>
                  <a:ext uri="{0D108BD9-81ED-4DB2-BD59-A6C34878D82A}">
                    <a16:rowId xmlns:a16="http://schemas.microsoft.com/office/drawing/2014/main" val="594296072"/>
                  </a:ext>
                </a:extLst>
              </a:tr>
              <a:tr h="370840">
                <a:tc>
                  <a:txBody>
                    <a:bodyPr/>
                    <a:lstStyle/>
                    <a:p>
                      <a:r>
                        <a:rPr lang="es-ES" sz="1400" dirty="0"/>
                        <a:t>ADULTEZ</a:t>
                      </a:r>
                      <a:endParaRPr lang="es-CO" sz="1400" dirty="0"/>
                    </a:p>
                  </a:txBody>
                  <a:tcPr/>
                </a:tc>
                <a:tc>
                  <a:txBody>
                    <a:bodyPr/>
                    <a:lstStyle/>
                    <a:p>
                      <a:endParaRPr lang="es-CO" sz="1400"/>
                    </a:p>
                  </a:txBody>
                  <a:tcPr/>
                </a:tc>
                <a:tc>
                  <a:txBody>
                    <a:bodyPr/>
                    <a:lstStyle/>
                    <a:p>
                      <a:endParaRPr lang="es-CO" sz="1400"/>
                    </a:p>
                  </a:txBody>
                  <a:tcPr/>
                </a:tc>
                <a:tc>
                  <a:txBody>
                    <a:bodyPr/>
                    <a:lstStyle/>
                    <a:p>
                      <a:r>
                        <a:rPr lang="es-ES" sz="1400" dirty="0"/>
                        <a:t>ELECTROCARDIOGRAMA</a:t>
                      </a:r>
                      <a:endParaRPr lang="es-CO" sz="1400" dirty="0"/>
                    </a:p>
                  </a:txBody>
                  <a:tcPr/>
                </a:tc>
                <a:extLst>
                  <a:ext uri="{0D108BD9-81ED-4DB2-BD59-A6C34878D82A}">
                    <a16:rowId xmlns:a16="http://schemas.microsoft.com/office/drawing/2014/main" val="357340795"/>
                  </a:ext>
                </a:extLst>
              </a:tr>
              <a:tr h="370840">
                <a:tc>
                  <a:txBody>
                    <a:bodyPr/>
                    <a:lstStyle/>
                    <a:p>
                      <a:r>
                        <a:rPr lang="es-ES" sz="1400" dirty="0"/>
                        <a:t>VEJEZ</a:t>
                      </a:r>
                      <a:endParaRPr lang="es-CO" sz="1400" dirty="0"/>
                    </a:p>
                  </a:txBody>
                  <a:tcPr/>
                </a:tc>
                <a:tc>
                  <a:txBody>
                    <a:bodyPr/>
                    <a:lstStyle/>
                    <a:p>
                      <a:endParaRPr lang="es-CO" sz="1400"/>
                    </a:p>
                  </a:txBody>
                  <a:tcPr/>
                </a:tc>
                <a:tc>
                  <a:txBody>
                    <a:bodyPr/>
                    <a:lstStyle/>
                    <a:p>
                      <a:endParaRPr lang="es-CO" sz="1400"/>
                    </a:p>
                  </a:txBody>
                  <a:tcPr/>
                </a:tc>
                <a:tc>
                  <a:txBody>
                    <a:bodyPr/>
                    <a:lstStyle/>
                    <a:p>
                      <a:r>
                        <a:rPr lang="es-ES" sz="1400" dirty="0"/>
                        <a:t>ECOGRAFIAS</a:t>
                      </a:r>
                      <a:endParaRPr lang="es-CO" sz="1400" dirty="0"/>
                    </a:p>
                  </a:txBody>
                  <a:tcPr/>
                </a:tc>
                <a:extLst>
                  <a:ext uri="{0D108BD9-81ED-4DB2-BD59-A6C34878D82A}">
                    <a16:rowId xmlns:a16="http://schemas.microsoft.com/office/drawing/2014/main" val="1078913729"/>
                  </a:ext>
                </a:extLst>
              </a:tr>
              <a:tr h="370840">
                <a:tc>
                  <a:txBody>
                    <a:bodyPr/>
                    <a:lstStyle/>
                    <a:p>
                      <a:r>
                        <a:rPr lang="es-ES" sz="1400" dirty="0"/>
                        <a:t>MATERNO PERINNATAL </a:t>
                      </a:r>
                      <a:endParaRPr lang="es-CO" sz="1400" dirty="0"/>
                    </a:p>
                  </a:txBody>
                  <a:tcPr/>
                </a:tc>
                <a:tc>
                  <a:txBody>
                    <a:bodyPr/>
                    <a:lstStyle/>
                    <a:p>
                      <a:endParaRPr lang="es-CO" sz="1400"/>
                    </a:p>
                  </a:txBody>
                  <a:tcPr/>
                </a:tc>
                <a:tc>
                  <a:txBody>
                    <a:bodyPr/>
                    <a:lstStyle/>
                    <a:p>
                      <a:endParaRPr lang="es-CO" sz="1400" dirty="0"/>
                    </a:p>
                  </a:txBody>
                  <a:tcPr/>
                </a:tc>
                <a:tc>
                  <a:txBody>
                    <a:bodyPr/>
                    <a:lstStyle/>
                    <a:p>
                      <a:endParaRPr lang="es-CO" sz="1400" dirty="0"/>
                    </a:p>
                  </a:txBody>
                  <a:tcPr/>
                </a:tc>
                <a:extLst>
                  <a:ext uri="{0D108BD9-81ED-4DB2-BD59-A6C34878D82A}">
                    <a16:rowId xmlns:a16="http://schemas.microsoft.com/office/drawing/2014/main" val="1573097579"/>
                  </a:ext>
                </a:extLst>
              </a:tr>
              <a:tr h="370840">
                <a:tc>
                  <a:txBody>
                    <a:bodyPr/>
                    <a:lstStyle/>
                    <a:p>
                      <a:r>
                        <a:rPr lang="es-ES" sz="1400" dirty="0"/>
                        <a:t>RIESGO CARDIOVASCULAR </a:t>
                      </a:r>
                      <a:endParaRPr lang="es-CO" sz="1400" dirty="0"/>
                    </a:p>
                  </a:txBody>
                  <a:tcPr/>
                </a:tc>
                <a:tc>
                  <a:txBody>
                    <a:bodyPr/>
                    <a:lstStyle/>
                    <a:p>
                      <a:endParaRPr lang="es-CO" sz="1400"/>
                    </a:p>
                  </a:txBody>
                  <a:tcPr/>
                </a:tc>
                <a:tc>
                  <a:txBody>
                    <a:bodyPr/>
                    <a:lstStyle/>
                    <a:p>
                      <a:endParaRPr lang="es-CO" sz="1400" dirty="0"/>
                    </a:p>
                  </a:txBody>
                  <a:tcPr/>
                </a:tc>
                <a:tc>
                  <a:txBody>
                    <a:bodyPr/>
                    <a:lstStyle/>
                    <a:p>
                      <a:endParaRPr lang="es-CO" sz="1400" dirty="0"/>
                    </a:p>
                  </a:txBody>
                  <a:tcPr/>
                </a:tc>
                <a:extLst>
                  <a:ext uri="{0D108BD9-81ED-4DB2-BD59-A6C34878D82A}">
                    <a16:rowId xmlns:a16="http://schemas.microsoft.com/office/drawing/2014/main" val="3202289978"/>
                  </a:ext>
                </a:extLst>
              </a:tr>
            </a:tbl>
          </a:graphicData>
        </a:graphic>
      </p:graphicFrame>
    </p:spTree>
    <p:extLst>
      <p:ext uri="{BB962C8B-B14F-4D97-AF65-F5344CB8AC3E}">
        <p14:creationId xmlns:p14="http://schemas.microsoft.com/office/powerpoint/2010/main" val="81404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C1C7AA3-ACF9-488B-B028-47BE93FE2F40}"/>
              </a:ext>
            </a:extLst>
          </p:cNvPr>
          <p:cNvSpPr txBox="1"/>
          <p:nvPr/>
        </p:nvSpPr>
        <p:spPr>
          <a:xfrm>
            <a:off x="998954" y="1448650"/>
            <a:ext cx="9997909" cy="6326604"/>
          </a:xfrm>
          <a:prstGeom prst="rect">
            <a:avLst/>
          </a:prstGeom>
          <a:noFill/>
        </p:spPr>
        <p:txBody>
          <a:bodyPr wrap="square">
            <a:spAutoFit/>
          </a:bodyPr>
          <a:lstStyle/>
          <a:p>
            <a:pPr algn="ctr">
              <a:lnSpc>
                <a:spcPct val="115000"/>
              </a:lnSpc>
              <a:spcAft>
                <a:spcPts val="800"/>
              </a:spcAft>
            </a:pPr>
            <a:r>
              <a:rPr lang="es-ES" sz="2200" b="1" dirty="0">
                <a:latin typeface="Arial" panose="020B0604020202020204" pitchFamily="34" charset="0"/>
                <a:ea typeface="Calibri" panose="020F0502020204030204" pitchFamily="34" charset="0"/>
                <a:cs typeface="Times New Roman" panose="02020603050405020304" pitchFamily="18" charset="0"/>
              </a:rPr>
              <a:t>O</a:t>
            </a:r>
            <a:r>
              <a:rPr lang="es-CO" sz="2200" b="1" dirty="0">
                <a:latin typeface="Arial" panose="020B0604020202020204" pitchFamily="34" charset="0"/>
                <a:ea typeface="Calibri" panose="020F0502020204030204" pitchFamily="34" charset="0"/>
                <a:cs typeface="Times New Roman" panose="02020603050405020304" pitchFamily="18" charset="0"/>
              </a:rPr>
              <a:t>RDEN DEL DIA</a:t>
            </a:r>
          </a:p>
          <a:p>
            <a:pPr marL="457200" indent="-457200">
              <a:lnSpc>
                <a:spcPct val="115000"/>
              </a:lnSpc>
              <a:spcAft>
                <a:spcPts val="800"/>
              </a:spcAft>
              <a:buAutoNum type="arabicPeriod"/>
            </a:pPr>
            <a:r>
              <a:rPr lang="es-CO" sz="1600" b="1" dirty="0">
                <a:effectLst/>
                <a:latin typeface="Arial" panose="020B0604020202020204" pitchFamily="34" charset="0"/>
                <a:ea typeface="Calibri" panose="020F0502020204030204" pitchFamily="34" charset="0"/>
                <a:cs typeface="Times New Roman" panose="02020603050405020304" pitchFamily="18" charset="0"/>
              </a:rPr>
              <a:t>ORACIÓN A DIOS</a:t>
            </a:r>
          </a:p>
          <a:p>
            <a:pPr marL="457200" indent="-457200">
              <a:lnSpc>
                <a:spcPct val="115000"/>
              </a:lnSpc>
              <a:spcAft>
                <a:spcPts val="800"/>
              </a:spcAft>
              <a:buAutoNum type="arabicPeriod"/>
            </a:pPr>
            <a:r>
              <a:rPr lang="es-CO" sz="1600" b="1" dirty="0">
                <a:latin typeface="Arial" panose="020B0604020202020204" pitchFamily="34" charset="0"/>
                <a:ea typeface="Calibri" panose="020F0502020204030204" pitchFamily="34" charset="0"/>
                <a:cs typeface="Times New Roman" panose="02020603050405020304" pitchFamily="18" charset="0"/>
              </a:rPr>
              <a:t>HIMNO NACIONAL </a:t>
            </a:r>
          </a:p>
          <a:p>
            <a:pPr marL="457200" indent="-457200">
              <a:lnSpc>
                <a:spcPct val="115000"/>
              </a:lnSpc>
              <a:spcAft>
                <a:spcPts val="800"/>
              </a:spcAft>
              <a:buAutoNum type="arabicPeriod"/>
            </a:pPr>
            <a:r>
              <a:rPr lang="es-CO" sz="1600" b="1" dirty="0">
                <a:effectLst/>
                <a:latin typeface="Arial" panose="020B0604020202020204" pitchFamily="34" charset="0"/>
                <a:ea typeface="Calibri" panose="020F0502020204030204" pitchFamily="34" charset="0"/>
                <a:cs typeface="Times New Roman" panose="02020603050405020304" pitchFamily="18" charset="0"/>
              </a:rPr>
              <a:t>HIMNO MAICAO</a:t>
            </a:r>
          </a:p>
          <a:p>
            <a:pPr marL="457200" indent="-457200">
              <a:lnSpc>
                <a:spcPct val="115000"/>
              </a:lnSpc>
              <a:spcAft>
                <a:spcPts val="800"/>
              </a:spcAft>
              <a:buAutoNum type="arabicPeriod"/>
            </a:pPr>
            <a:r>
              <a:rPr lang="es-CO" sz="1600" b="1" dirty="0">
                <a:latin typeface="Arial" panose="020B0604020202020204" pitchFamily="34" charset="0"/>
                <a:ea typeface="Calibri" panose="020F0502020204030204" pitchFamily="34" charset="0"/>
                <a:cs typeface="Times New Roman" panose="02020603050405020304" pitchFamily="18" charset="0"/>
              </a:rPr>
              <a:t>PALABRAS DE BIENVENIDA Y PRESENTACIÓN DE PLATAFORMA ESTRATEGICA DE LA IPSI WAYUU ANASHII A CARGO DE LA COORDINADORA ADMINITRATIVA MAIRA BARRAZA.</a:t>
            </a:r>
          </a:p>
          <a:p>
            <a:pPr marL="457200" indent="-457200">
              <a:lnSpc>
                <a:spcPct val="115000"/>
              </a:lnSpc>
              <a:spcAft>
                <a:spcPts val="800"/>
              </a:spcAft>
              <a:buAutoNum type="arabicPeriod"/>
            </a:pPr>
            <a:r>
              <a:rPr lang="es-CO" sz="1600" b="1" dirty="0">
                <a:latin typeface="Arial" panose="020B0604020202020204" pitchFamily="34" charset="0"/>
                <a:ea typeface="Calibri" panose="020F0502020204030204" pitchFamily="34" charset="0"/>
                <a:cs typeface="Times New Roman" panose="02020603050405020304" pitchFamily="18" charset="0"/>
              </a:rPr>
              <a:t>PRESENTACIÓN DEL EQUIPO DE TRABAJO DE LA IPSI WAYUU ANASHII A CARGO DE COORDINADORA ADMINISTRATIVA.</a:t>
            </a:r>
          </a:p>
          <a:p>
            <a:pPr marL="457200" indent="-457200">
              <a:lnSpc>
                <a:spcPct val="115000"/>
              </a:lnSpc>
              <a:spcAft>
                <a:spcPts val="800"/>
              </a:spcAft>
              <a:buAutoNum type="arabicPeriod"/>
            </a:pPr>
            <a:r>
              <a:rPr lang="es-CO" sz="1600" b="1" dirty="0">
                <a:effectLst/>
                <a:latin typeface="Arial" panose="020B0604020202020204" pitchFamily="34" charset="0"/>
                <a:ea typeface="Calibri" panose="020F0502020204030204" pitchFamily="34" charset="0"/>
                <a:cs typeface="Times New Roman" panose="02020603050405020304" pitchFamily="18" charset="0"/>
              </a:rPr>
              <a:t>PRESENTACIÓN DE</a:t>
            </a:r>
            <a:r>
              <a:rPr lang="es-CO" sz="1600" b="1" dirty="0">
                <a:latin typeface="Arial" panose="020B0604020202020204" pitchFamily="34" charset="0"/>
                <a:ea typeface="Calibri" panose="020F0502020204030204" pitchFamily="34" charset="0"/>
                <a:cs typeface="Times New Roman" panose="02020603050405020304" pitchFamily="18" charset="0"/>
              </a:rPr>
              <a:t>L COMITÉ DE ALIANZA DE USUARIO A CARGO DE LA COORDINADORA ADMINISTRATIVA.</a:t>
            </a:r>
          </a:p>
          <a:p>
            <a:pPr marL="457200" indent="-457200">
              <a:lnSpc>
                <a:spcPct val="115000"/>
              </a:lnSpc>
              <a:spcAft>
                <a:spcPts val="800"/>
              </a:spcAft>
              <a:buAutoNum type="arabicPeriod"/>
            </a:pPr>
            <a:r>
              <a:rPr lang="es-ES" sz="1600" b="1" dirty="0">
                <a:latin typeface="Arial" panose="020B0604020202020204" pitchFamily="34" charset="0"/>
                <a:ea typeface="Calibri" panose="020F0502020204030204" pitchFamily="34" charset="0"/>
                <a:cs typeface="Times New Roman" panose="02020603050405020304" pitchFamily="18" charset="0"/>
              </a:rPr>
              <a:t>PRESENTACIÓN DEL AUTORIDADES TRADICIONALES CARGO DE LA COORDINADORA ADMINISTRATIVA.</a:t>
            </a:r>
          </a:p>
          <a:p>
            <a:pP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15000"/>
              </a:lnSpc>
              <a:spcAft>
                <a:spcPts val="800"/>
              </a:spcAft>
              <a:buAutoNum type="arabicPeriod"/>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97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730568" y="1264555"/>
            <a:ext cx="8915400" cy="3777622"/>
          </a:xfrm>
        </p:spPr>
        <p:txBody>
          <a:bodyPr>
            <a:normAutofit/>
          </a:bodyPr>
          <a:lstStyle/>
          <a:p>
            <a:pPr marL="0" indent="0" algn="ctr">
              <a:buNone/>
            </a:pPr>
            <a:r>
              <a:rPr lang="es-ES" b="1" dirty="0"/>
              <a:t>PRESENTACIÓN INFORME DE ASEGURAMIENTO </a:t>
            </a:r>
          </a:p>
          <a:p>
            <a:pPr marL="0" indent="0" algn="ctr">
              <a:buNone/>
            </a:pPr>
            <a:r>
              <a:rPr lang="es-ES" b="1" dirty="0"/>
              <a:t>USUARIOS DE WAYUU ANASHII VIGENCIA 2021</a:t>
            </a:r>
            <a:endParaRPr lang="es-CO" b="1" dirty="0"/>
          </a:p>
        </p:txBody>
      </p:sp>
      <p:pic>
        <p:nvPicPr>
          <p:cNvPr id="5" name="Imagen 1">
            <a:extLst>
              <a:ext uri="{FF2B5EF4-FFF2-40B4-BE49-F238E27FC236}">
                <a16:creationId xmlns:a16="http://schemas.microsoft.com/office/drawing/2014/main" id="{B15306E8-240B-1AB8-C761-4044E51DD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152" y="2360652"/>
            <a:ext cx="8913812"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58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507544" y="1264555"/>
            <a:ext cx="8915400" cy="3777622"/>
          </a:xfrm>
        </p:spPr>
        <p:txBody>
          <a:bodyPr/>
          <a:lstStyle/>
          <a:p>
            <a:endParaRPr lang="es-CO" dirty="0"/>
          </a:p>
        </p:txBody>
      </p:sp>
      <p:pic>
        <p:nvPicPr>
          <p:cNvPr id="5" name="Imagen 2">
            <a:extLst>
              <a:ext uri="{FF2B5EF4-FFF2-40B4-BE49-F238E27FC236}">
                <a16:creationId xmlns:a16="http://schemas.microsoft.com/office/drawing/2014/main" id="{22B3D792-B40C-0E56-D729-563EF4AD4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103" y="1264555"/>
            <a:ext cx="8701087"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2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005739" y="1007327"/>
            <a:ext cx="8915400" cy="3777622"/>
          </a:xfrm>
        </p:spPr>
        <p:txBody>
          <a:bodyPr>
            <a:normAutofit/>
          </a:bodyPr>
          <a:lstStyle/>
          <a:p>
            <a:r>
              <a:rPr lang="es-ES" sz="2800" b="1" dirty="0"/>
              <a:t>ESTADISTICAS DE CRECIMIENTO 2016 A 2021 </a:t>
            </a:r>
          </a:p>
          <a:p>
            <a:pPr marL="0" indent="0">
              <a:buNone/>
            </a:pPr>
            <a:endParaRPr lang="es-ES" sz="2800" b="1" dirty="0"/>
          </a:p>
          <a:p>
            <a:pPr marL="0" indent="0">
              <a:buNone/>
            </a:pPr>
            <a:endParaRPr lang="es-CO" sz="2800" b="1" dirty="0"/>
          </a:p>
        </p:txBody>
      </p:sp>
      <p:pic>
        <p:nvPicPr>
          <p:cNvPr id="5" name="Imagen 4">
            <a:extLst>
              <a:ext uri="{FF2B5EF4-FFF2-40B4-BE49-F238E27FC236}">
                <a16:creationId xmlns:a16="http://schemas.microsoft.com/office/drawing/2014/main" id="{BABE135E-39F2-C271-27B1-EEE402A5643F}"/>
              </a:ext>
            </a:extLst>
          </p:cNvPr>
          <p:cNvPicPr>
            <a:picLocks noChangeAspect="1"/>
          </p:cNvPicPr>
          <p:nvPr/>
        </p:nvPicPr>
        <p:blipFill>
          <a:blip r:embed="rId3"/>
          <a:stretch>
            <a:fillRect/>
          </a:stretch>
        </p:blipFill>
        <p:spPr>
          <a:xfrm>
            <a:off x="1905537" y="1737929"/>
            <a:ext cx="7865968" cy="3777622"/>
          </a:xfrm>
          <a:prstGeom prst="rect">
            <a:avLst/>
          </a:prstGeom>
        </p:spPr>
      </p:pic>
    </p:spTree>
    <p:extLst>
      <p:ext uri="{BB962C8B-B14F-4D97-AF65-F5344CB8AC3E}">
        <p14:creationId xmlns:p14="http://schemas.microsoft.com/office/powerpoint/2010/main" val="262491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100361"/>
            <a:ext cx="12192000" cy="6858000"/>
          </a:xfrm>
          <a:prstGeom prst="rect">
            <a:avLst/>
          </a:prstGeom>
        </p:spPr>
      </p:pic>
      <p:sp>
        <p:nvSpPr>
          <p:cNvPr id="3" name="Marcador de contenido 2"/>
          <p:cNvSpPr>
            <a:spLocks noGrp="1"/>
          </p:cNvSpPr>
          <p:nvPr>
            <p:ph idx="1"/>
          </p:nvPr>
        </p:nvSpPr>
        <p:spPr>
          <a:xfrm>
            <a:off x="1161856" y="1072245"/>
            <a:ext cx="8915400" cy="3777622"/>
          </a:xfrm>
        </p:spPr>
        <p:txBody>
          <a:bodyPr/>
          <a:lstStyle/>
          <a:p>
            <a:pPr marL="0" indent="0" algn="ctr">
              <a:buNone/>
            </a:pPr>
            <a:r>
              <a:rPr lang="es-ES" b="1" dirty="0"/>
              <a:t>PRESENTACIÓN CONTRACTUAL </a:t>
            </a:r>
          </a:p>
          <a:p>
            <a:pPr marL="0" indent="0" algn="ctr">
              <a:buNone/>
            </a:pPr>
            <a:r>
              <a:rPr lang="es-CO" b="1" dirty="0"/>
              <a:t>MODALIDAD CONTRATUAL</a:t>
            </a:r>
          </a:p>
          <a:p>
            <a:pPr marL="0" indent="0" algn="ctr">
              <a:buNone/>
            </a:pPr>
            <a:endParaRPr lang="es-CO" b="1" dirty="0"/>
          </a:p>
          <a:p>
            <a:pPr marL="0" indent="0" algn="ctr">
              <a:buNone/>
            </a:pPr>
            <a:endParaRPr lang="es-CO" b="1" dirty="0"/>
          </a:p>
        </p:txBody>
      </p:sp>
      <p:pic>
        <p:nvPicPr>
          <p:cNvPr id="8" name="Imagen 7">
            <a:extLst>
              <a:ext uri="{FF2B5EF4-FFF2-40B4-BE49-F238E27FC236}">
                <a16:creationId xmlns:a16="http://schemas.microsoft.com/office/drawing/2014/main" id="{CB14A227-609B-DD21-C6AF-F0D4345B09A0}"/>
              </a:ext>
            </a:extLst>
          </p:cNvPr>
          <p:cNvPicPr>
            <a:picLocks noChangeAspect="1"/>
          </p:cNvPicPr>
          <p:nvPr/>
        </p:nvPicPr>
        <p:blipFill rotWithShape="1">
          <a:blip r:embed="rId3"/>
          <a:srcRect t="39480" b="16225"/>
          <a:stretch/>
        </p:blipFill>
        <p:spPr>
          <a:xfrm>
            <a:off x="1296607" y="4344306"/>
            <a:ext cx="3498417" cy="1150401"/>
          </a:xfrm>
          <a:prstGeom prst="rect">
            <a:avLst/>
          </a:prstGeom>
        </p:spPr>
      </p:pic>
      <p:graphicFrame>
        <p:nvGraphicFramePr>
          <p:cNvPr id="5" name="Tabla 5">
            <a:extLst>
              <a:ext uri="{FF2B5EF4-FFF2-40B4-BE49-F238E27FC236}">
                <a16:creationId xmlns:a16="http://schemas.microsoft.com/office/drawing/2014/main" id="{57475637-EA61-069F-58FA-D67CD21CD888}"/>
              </a:ext>
            </a:extLst>
          </p:cNvPr>
          <p:cNvGraphicFramePr>
            <a:graphicFrameLocks noGrp="1"/>
          </p:cNvGraphicFramePr>
          <p:nvPr>
            <p:extLst>
              <p:ext uri="{D42A27DB-BD31-4B8C-83A1-F6EECF244321}">
                <p14:modId xmlns:p14="http://schemas.microsoft.com/office/powerpoint/2010/main" val="2068182845"/>
              </p:ext>
            </p:extLst>
          </p:nvPr>
        </p:nvGraphicFramePr>
        <p:xfrm>
          <a:off x="2031999" y="1977313"/>
          <a:ext cx="8128000" cy="2037126"/>
        </p:xfrm>
        <a:graphic>
          <a:graphicData uri="http://schemas.openxmlformats.org/drawingml/2006/table">
            <a:tbl>
              <a:tblPr firstRow="1" bandRow="1">
                <a:tableStyleId>{E8B1032C-EA38-4F05-BA0D-38AFFFC7BED3}</a:tableStyleId>
              </a:tblPr>
              <a:tblGrid>
                <a:gridCol w="2032000">
                  <a:extLst>
                    <a:ext uri="{9D8B030D-6E8A-4147-A177-3AD203B41FA5}">
                      <a16:colId xmlns:a16="http://schemas.microsoft.com/office/drawing/2014/main" val="4231585781"/>
                    </a:ext>
                  </a:extLst>
                </a:gridCol>
                <a:gridCol w="2032000">
                  <a:extLst>
                    <a:ext uri="{9D8B030D-6E8A-4147-A177-3AD203B41FA5}">
                      <a16:colId xmlns:a16="http://schemas.microsoft.com/office/drawing/2014/main" val="410114046"/>
                    </a:ext>
                  </a:extLst>
                </a:gridCol>
                <a:gridCol w="2032000">
                  <a:extLst>
                    <a:ext uri="{9D8B030D-6E8A-4147-A177-3AD203B41FA5}">
                      <a16:colId xmlns:a16="http://schemas.microsoft.com/office/drawing/2014/main" val="2886198008"/>
                    </a:ext>
                  </a:extLst>
                </a:gridCol>
                <a:gridCol w="2032000">
                  <a:extLst>
                    <a:ext uri="{9D8B030D-6E8A-4147-A177-3AD203B41FA5}">
                      <a16:colId xmlns:a16="http://schemas.microsoft.com/office/drawing/2014/main" val="1720879396"/>
                    </a:ext>
                  </a:extLst>
                </a:gridCol>
              </a:tblGrid>
              <a:tr h="534523">
                <a:tc>
                  <a:txBody>
                    <a:bodyPr/>
                    <a:lstStyle/>
                    <a:p>
                      <a:r>
                        <a:rPr lang="es-ES" sz="1200" dirty="0"/>
                        <a:t>MODALIDAD CONTRACTUAL</a:t>
                      </a:r>
                      <a:endParaRPr lang="es-CO" sz="1200" dirty="0"/>
                    </a:p>
                  </a:txBody>
                  <a:tcPr/>
                </a:tc>
                <a:tc>
                  <a:txBody>
                    <a:bodyPr/>
                    <a:lstStyle/>
                    <a:p>
                      <a:r>
                        <a:rPr lang="es-ES" sz="1200" dirty="0"/>
                        <a:t>CANTIDAD</a:t>
                      </a:r>
                      <a:endParaRPr lang="es-CO" sz="1200" dirty="0"/>
                    </a:p>
                  </a:txBody>
                  <a:tcPr/>
                </a:tc>
                <a:tc>
                  <a:txBody>
                    <a:bodyPr/>
                    <a:lstStyle/>
                    <a:p>
                      <a:r>
                        <a:rPr lang="es-ES" sz="1200" dirty="0"/>
                        <a:t>MASCULINO</a:t>
                      </a:r>
                      <a:endParaRPr lang="es-CO" sz="1200" dirty="0"/>
                    </a:p>
                  </a:txBody>
                  <a:tcPr/>
                </a:tc>
                <a:tc>
                  <a:txBody>
                    <a:bodyPr/>
                    <a:lstStyle/>
                    <a:p>
                      <a:r>
                        <a:rPr lang="es-ES" sz="1200" dirty="0"/>
                        <a:t>FEMENINO</a:t>
                      </a:r>
                      <a:endParaRPr lang="es-CO" sz="1200" dirty="0"/>
                    </a:p>
                  </a:txBody>
                  <a:tcPr/>
                </a:tc>
                <a:extLst>
                  <a:ext uri="{0D108BD9-81ED-4DB2-BD59-A6C34878D82A}">
                    <a16:rowId xmlns:a16="http://schemas.microsoft.com/office/drawing/2014/main" val="397995799"/>
                  </a:ext>
                </a:extLst>
              </a:tr>
              <a:tr h="534523">
                <a:tc>
                  <a:txBody>
                    <a:bodyPr/>
                    <a:lstStyle/>
                    <a:p>
                      <a:r>
                        <a:rPr lang="es-ES" sz="1200" dirty="0"/>
                        <a:t>CONTRATO A TERMINO INDEFINIDO</a:t>
                      </a:r>
                      <a:endParaRPr lang="es-CO" sz="1200" dirty="0"/>
                    </a:p>
                  </a:txBody>
                  <a:tcPr/>
                </a:tc>
                <a:tc>
                  <a:txBody>
                    <a:bodyPr/>
                    <a:lstStyle/>
                    <a:p>
                      <a:r>
                        <a:rPr lang="es-ES" sz="1200" dirty="0"/>
                        <a:t>26</a:t>
                      </a:r>
                      <a:endParaRPr lang="es-CO" sz="1200" dirty="0"/>
                    </a:p>
                  </a:txBody>
                  <a:tcPr/>
                </a:tc>
                <a:tc>
                  <a:txBody>
                    <a:bodyPr/>
                    <a:lstStyle/>
                    <a:p>
                      <a:r>
                        <a:rPr lang="es-ES" sz="1200" dirty="0"/>
                        <a:t>9</a:t>
                      </a:r>
                      <a:endParaRPr lang="es-CO" sz="1200" dirty="0"/>
                    </a:p>
                  </a:txBody>
                  <a:tcPr/>
                </a:tc>
                <a:tc>
                  <a:txBody>
                    <a:bodyPr/>
                    <a:lstStyle/>
                    <a:p>
                      <a:r>
                        <a:rPr lang="es-ES" sz="1200" dirty="0"/>
                        <a:t>17</a:t>
                      </a:r>
                      <a:endParaRPr lang="es-CO" sz="1200" dirty="0"/>
                    </a:p>
                  </a:txBody>
                  <a:tcPr/>
                </a:tc>
                <a:extLst>
                  <a:ext uri="{0D108BD9-81ED-4DB2-BD59-A6C34878D82A}">
                    <a16:rowId xmlns:a16="http://schemas.microsoft.com/office/drawing/2014/main" val="93355999"/>
                  </a:ext>
                </a:extLst>
              </a:tr>
              <a:tr h="534523">
                <a:tc>
                  <a:txBody>
                    <a:bodyPr/>
                    <a:lstStyle/>
                    <a:p>
                      <a:r>
                        <a:rPr lang="es-ES" sz="1200" dirty="0"/>
                        <a:t>CONTRATO PRESTACIÓN DE SERVICIOS</a:t>
                      </a:r>
                      <a:endParaRPr lang="es-CO" sz="1200" dirty="0"/>
                    </a:p>
                  </a:txBody>
                  <a:tcPr/>
                </a:tc>
                <a:tc>
                  <a:txBody>
                    <a:bodyPr/>
                    <a:lstStyle/>
                    <a:p>
                      <a:r>
                        <a:rPr lang="es-ES" sz="1200" dirty="0"/>
                        <a:t>19</a:t>
                      </a:r>
                      <a:endParaRPr lang="es-CO" sz="1200" dirty="0"/>
                    </a:p>
                  </a:txBody>
                  <a:tcPr/>
                </a:tc>
                <a:tc>
                  <a:txBody>
                    <a:bodyPr/>
                    <a:lstStyle/>
                    <a:p>
                      <a:r>
                        <a:rPr lang="es-ES" sz="1200" dirty="0"/>
                        <a:t>7</a:t>
                      </a:r>
                      <a:endParaRPr lang="es-CO" sz="1200" dirty="0"/>
                    </a:p>
                  </a:txBody>
                  <a:tcPr/>
                </a:tc>
                <a:tc>
                  <a:txBody>
                    <a:bodyPr/>
                    <a:lstStyle/>
                    <a:p>
                      <a:r>
                        <a:rPr lang="es-ES" sz="1200" dirty="0"/>
                        <a:t>12</a:t>
                      </a:r>
                      <a:endParaRPr lang="es-CO" sz="1200" dirty="0"/>
                    </a:p>
                  </a:txBody>
                  <a:tcPr/>
                </a:tc>
                <a:extLst>
                  <a:ext uri="{0D108BD9-81ED-4DB2-BD59-A6C34878D82A}">
                    <a16:rowId xmlns:a16="http://schemas.microsoft.com/office/drawing/2014/main" val="3388865244"/>
                  </a:ext>
                </a:extLst>
              </a:tr>
              <a:tr h="433557">
                <a:tc>
                  <a:txBody>
                    <a:bodyPr/>
                    <a:lstStyle/>
                    <a:p>
                      <a:r>
                        <a:rPr lang="es-ES" sz="1200" dirty="0"/>
                        <a:t>CONTRATO POR EVENTO </a:t>
                      </a:r>
                      <a:endParaRPr lang="es-CO" sz="1200" dirty="0"/>
                    </a:p>
                  </a:txBody>
                  <a:tcPr/>
                </a:tc>
                <a:tc>
                  <a:txBody>
                    <a:bodyPr/>
                    <a:lstStyle/>
                    <a:p>
                      <a:r>
                        <a:rPr lang="es-ES" sz="1200" dirty="0"/>
                        <a:t>4</a:t>
                      </a:r>
                      <a:endParaRPr lang="es-CO" sz="1200" dirty="0"/>
                    </a:p>
                  </a:txBody>
                  <a:tcPr/>
                </a:tc>
                <a:tc>
                  <a:txBody>
                    <a:bodyPr/>
                    <a:lstStyle/>
                    <a:p>
                      <a:r>
                        <a:rPr lang="es-ES" sz="1200" dirty="0"/>
                        <a:t>1</a:t>
                      </a:r>
                      <a:endParaRPr lang="es-CO" sz="1200" dirty="0"/>
                    </a:p>
                  </a:txBody>
                  <a:tcPr/>
                </a:tc>
                <a:tc>
                  <a:txBody>
                    <a:bodyPr/>
                    <a:lstStyle/>
                    <a:p>
                      <a:r>
                        <a:rPr lang="es-ES" sz="1200" dirty="0"/>
                        <a:t>3</a:t>
                      </a:r>
                      <a:endParaRPr lang="es-CO" sz="1200" dirty="0"/>
                    </a:p>
                  </a:txBody>
                  <a:tcPr/>
                </a:tc>
                <a:extLst>
                  <a:ext uri="{0D108BD9-81ED-4DB2-BD59-A6C34878D82A}">
                    <a16:rowId xmlns:a16="http://schemas.microsoft.com/office/drawing/2014/main" val="2241362747"/>
                  </a:ext>
                </a:extLst>
              </a:tr>
            </a:tbl>
          </a:graphicData>
        </a:graphic>
      </p:graphicFrame>
      <p:graphicFrame>
        <p:nvGraphicFramePr>
          <p:cNvPr id="6" name="Tabla 6">
            <a:extLst>
              <a:ext uri="{FF2B5EF4-FFF2-40B4-BE49-F238E27FC236}">
                <a16:creationId xmlns:a16="http://schemas.microsoft.com/office/drawing/2014/main" id="{4B4DC58C-1ADC-AAC7-066E-A194CF1C555B}"/>
              </a:ext>
            </a:extLst>
          </p:cNvPr>
          <p:cNvGraphicFramePr>
            <a:graphicFrameLocks noGrp="1"/>
          </p:cNvGraphicFramePr>
          <p:nvPr>
            <p:extLst>
              <p:ext uri="{D42A27DB-BD31-4B8C-83A1-F6EECF244321}">
                <p14:modId xmlns:p14="http://schemas.microsoft.com/office/powerpoint/2010/main" val="4002642678"/>
              </p:ext>
            </p:extLst>
          </p:nvPr>
        </p:nvGraphicFramePr>
        <p:xfrm>
          <a:off x="5424273" y="4387734"/>
          <a:ext cx="5260899" cy="741680"/>
        </p:xfrm>
        <a:graphic>
          <a:graphicData uri="http://schemas.openxmlformats.org/drawingml/2006/table">
            <a:tbl>
              <a:tblPr firstRow="1" bandRow="1">
                <a:tableStyleId>{E8B1032C-EA38-4F05-BA0D-38AFFFC7BED3}</a:tableStyleId>
              </a:tblPr>
              <a:tblGrid>
                <a:gridCol w="2766471">
                  <a:extLst>
                    <a:ext uri="{9D8B030D-6E8A-4147-A177-3AD203B41FA5}">
                      <a16:colId xmlns:a16="http://schemas.microsoft.com/office/drawing/2014/main" val="3488393479"/>
                    </a:ext>
                  </a:extLst>
                </a:gridCol>
                <a:gridCol w="1247214">
                  <a:extLst>
                    <a:ext uri="{9D8B030D-6E8A-4147-A177-3AD203B41FA5}">
                      <a16:colId xmlns:a16="http://schemas.microsoft.com/office/drawing/2014/main" val="1827568889"/>
                    </a:ext>
                  </a:extLst>
                </a:gridCol>
                <a:gridCol w="1247214">
                  <a:extLst>
                    <a:ext uri="{9D8B030D-6E8A-4147-A177-3AD203B41FA5}">
                      <a16:colId xmlns:a16="http://schemas.microsoft.com/office/drawing/2014/main" val="1768346820"/>
                    </a:ext>
                  </a:extLst>
                </a:gridCol>
              </a:tblGrid>
              <a:tr h="370840">
                <a:tc>
                  <a:txBody>
                    <a:bodyPr/>
                    <a:lstStyle/>
                    <a:p>
                      <a:r>
                        <a:rPr lang="es-ES" sz="1400" dirty="0"/>
                        <a:t>TRADUCTORES BILINGUE</a:t>
                      </a:r>
                      <a:endParaRPr lang="es-CO" sz="1400" dirty="0"/>
                    </a:p>
                  </a:txBody>
                  <a:tcPr/>
                </a:tc>
                <a:tc>
                  <a:txBody>
                    <a:bodyPr/>
                    <a:lstStyle/>
                    <a:p>
                      <a:r>
                        <a:rPr lang="es-ES" sz="1400" dirty="0"/>
                        <a:t>MASCULINO</a:t>
                      </a:r>
                      <a:endParaRPr lang="es-CO" sz="1400" dirty="0"/>
                    </a:p>
                  </a:txBody>
                  <a:tcPr/>
                </a:tc>
                <a:tc>
                  <a:txBody>
                    <a:bodyPr/>
                    <a:lstStyle/>
                    <a:p>
                      <a:r>
                        <a:rPr lang="es-ES" sz="1400" dirty="0"/>
                        <a:t>FEMENINO</a:t>
                      </a:r>
                      <a:endParaRPr lang="es-CO" sz="1400" dirty="0"/>
                    </a:p>
                  </a:txBody>
                  <a:tcPr/>
                </a:tc>
                <a:extLst>
                  <a:ext uri="{0D108BD9-81ED-4DB2-BD59-A6C34878D82A}">
                    <a16:rowId xmlns:a16="http://schemas.microsoft.com/office/drawing/2014/main" val="3217827915"/>
                  </a:ext>
                </a:extLst>
              </a:tr>
              <a:tr h="370840">
                <a:tc>
                  <a:txBody>
                    <a:bodyPr/>
                    <a:lstStyle/>
                    <a:p>
                      <a:r>
                        <a:rPr lang="es-ES" sz="1400" dirty="0"/>
                        <a:t>4</a:t>
                      </a:r>
                      <a:endParaRPr lang="es-CO" sz="1400" dirty="0"/>
                    </a:p>
                  </a:txBody>
                  <a:tcPr/>
                </a:tc>
                <a:tc>
                  <a:txBody>
                    <a:bodyPr/>
                    <a:lstStyle/>
                    <a:p>
                      <a:r>
                        <a:rPr lang="es-ES" sz="1400" dirty="0"/>
                        <a:t>2</a:t>
                      </a:r>
                      <a:endParaRPr lang="es-CO" sz="1400" dirty="0"/>
                    </a:p>
                  </a:txBody>
                  <a:tcPr/>
                </a:tc>
                <a:tc>
                  <a:txBody>
                    <a:bodyPr/>
                    <a:lstStyle/>
                    <a:p>
                      <a:r>
                        <a:rPr lang="es-ES" sz="1400" dirty="0"/>
                        <a:t>2</a:t>
                      </a:r>
                      <a:endParaRPr lang="es-CO" sz="1400" dirty="0"/>
                    </a:p>
                  </a:txBody>
                  <a:tcPr/>
                </a:tc>
                <a:extLst>
                  <a:ext uri="{0D108BD9-81ED-4DB2-BD59-A6C34878D82A}">
                    <a16:rowId xmlns:a16="http://schemas.microsoft.com/office/drawing/2014/main" val="763254800"/>
                  </a:ext>
                </a:extLst>
              </a:tr>
            </a:tbl>
          </a:graphicData>
        </a:graphic>
      </p:graphicFrame>
    </p:spTree>
    <p:extLst>
      <p:ext uri="{BB962C8B-B14F-4D97-AF65-F5344CB8AC3E}">
        <p14:creationId xmlns:p14="http://schemas.microsoft.com/office/powerpoint/2010/main" val="5194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100360" y="-78059"/>
            <a:ext cx="12192000" cy="6858000"/>
          </a:xfrm>
          <a:prstGeom prst="rect">
            <a:avLst/>
          </a:prstGeom>
        </p:spPr>
      </p:pic>
      <p:sp>
        <p:nvSpPr>
          <p:cNvPr id="3" name="Marcador de contenido 2"/>
          <p:cNvSpPr>
            <a:spLocks noGrp="1"/>
          </p:cNvSpPr>
          <p:nvPr>
            <p:ph idx="1"/>
          </p:nvPr>
        </p:nvSpPr>
        <p:spPr>
          <a:xfrm>
            <a:off x="1396032" y="1175379"/>
            <a:ext cx="8915400" cy="3777622"/>
          </a:xfrm>
        </p:spPr>
        <p:txBody>
          <a:bodyPr/>
          <a:lstStyle/>
          <a:p>
            <a:pPr marL="0" indent="0" algn="ctr">
              <a:buNone/>
            </a:pPr>
            <a:r>
              <a:rPr lang="es-CO" b="1" dirty="0"/>
              <a:t>INFORME DE GESTIÓN DE CALIDAD AUDITORIAS RECIBIDAS POR ENTES DE CONTROL </a:t>
            </a:r>
          </a:p>
          <a:p>
            <a:pPr algn="ctr"/>
            <a:endParaRPr lang="es-CO" b="1" dirty="0"/>
          </a:p>
          <a:p>
            <a:pPr algn="ctr"/>
            <a:endParaRPr lang="es-CO" b="1" dirty="0"/>
          </a:p>
          <a:p>
            <a:pPr marL="0" indent="0" algn="ctr">
              <a:buNone/>
            </a:pPr>
            <a:endParaRPr lang="es-CO" b="1" dirty="0"/>
          </a:p>
          <a:p>
            <a:endParaRPr lang="es-CO" dirty="0"/>
          </a:p>
        </p:txBody>
      </p:sp>
      <p:pic>
        <p:nvPicPr>
          <p:cNvPr id="6" name="Imagen 5">
            <a:extLst>
              <a:ext uri="{FF2B5EF4-FFF2-40B4-BE49-F238E27FC236}">
                <a16:creationId xmlns:a16="http://schemas.microsoft.com/office/drawing/2014/main" id="{6F75CFAE-1E83-B75C-899A-D2DD5CF47852}"/>
              </a:ext>
            </a:extLst>
          </p:cNvPr>
          <p:cNvPicPr>
            <a:picLocks noChangeAspect="1"/>
          </p:cNvPicPr>
          <p:nvPr/>
        </p:nvPicPr>
        <p:blipFill>
          <a:blip r:embed="rId3"/>
          <a:stretch>
            <a:fillRect/>
          </a:stretch>
        </p:blipFill>
        <p:spPr>
          <a:xfrm>
            <a:off x="1633341" y="1545221"/>
            <a:ext cx="8358152" cy="3959049"/>
          </a:xfrm>
          <a:prstGeom prst="rect">
            <a:avLst/>
          </a:prstGeom>
        </p:spPr>
      </p:pic>
    </p:spTree>
    <p:extLst>
      <p:ext uri="{BB962C8B-B14F-4D97-AF65-F5344CB8AC3E}">
        <p14:creationId xmlns:p14="http://schemas.microsoft.com/office/powerpoint/2010/main" val="266066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6" name="Marcador de contenido 5">
            <a:extLst>
              <a:ext uri="{FF2B5EF4-FFF2-40B4-BE49-F238E27FC236}">
                <a16:creationId xmlns:a16="http://schemas.microsoft.com/office/drawing/2014/main" id="{9E6D10B4-29B5-3DF4-DF0F-DCE490308EB2}"/>
              </a:ext>
            </a:extLst>
          </p:cNvPr>
          <p:cNvPicPr>
            <a:picLocks noGrp="1" noChangeAspect="1"/>
          </p:cNvPicPr>
          <p:nvPr>
            <p:ph idx="1"/>
          </p:nvPr>
        </p:nvPicPr>
        <p:blipFill>
          <a:blip r:embed="rId3"/>
          <a:stretch>
            <a:fillRect/>
          </a:stretch>
        </p:blipFill>
        <p:spPr>
          <a:xfrm>
            <a:off x="2592925" y="1085542"/>
            <a:ext cx="7156604" cy="4412010"/>
          </a:xfrm>
        </p:spPr>
      </p:pic>
    </p:spTree>
    <p:extLst>
      <p:ext uri="{BB962C8B-B14F-4D97-AF65-F5344CB8AC3E}">
        <p14:creationId xmlns:p14="http://schemas.microsoft.com/office/powerpoint/2010/main" val="96510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905537" y="848633"/>
            <a:ext cx="8915400" cy="3777622"/>
          </a:xfrm>
        </p:spPr>
        <p:txBody>
          <a:bodyPr/>
          <a:lstStyle/>
          <a:p>
            <a:pPr marL="0" indent="0" algn="ctr">
              <a:buNone/>
            </a:pPr>
            <a:r>
              <a:rPr lang="es-ES" b="1" dirty="0"/>
              <a:t>MANUALES, PROTOCOLOS, GUIAS, PROCESO Y PROCEDIMIENTOS REALIZADOS EN EL AÑO 2021</a:t>
            </a:r>
          </a:p>
          <a:p>
            <a:endParaRPr lang="es-CO" dirty="0"/>
          </a:p>
        </p:txBody>
      </p:sp>
      <p:pic>
        <p:nvPicPr>
          <p:cNvPr id="6" name="Imagen 5">
            <a:extLst>
              <a:ext uri="{FF2B5EF4-FFF2-40B4-BE49-F238E27FC236}">
                <a16:creationId xmlns:a16="http://schemas.microsoft.com/office/drawing/2014/main" id="{D2392C0A-747A-14BF-A978-E9FD77838369}"/>
              </a:ext>
            </a:extLst>
          </p:cNvPr>
          <p:cNvPicPr>
            <a:picLocks noChangeAspect="1"/>
          </p:cNvPicPr>
          <p:nvPr/>
        </p:nvPicPr>
        <p:blipFill>
          <a:blip r:embed="rId3"/>
          <a:stretch>
            <a:fillRect/>
          </a:stretch>
        </p:blipFill>
        <p:spPr>
          <a:xfrm>
            <a:off x="2419815" y="1525858"/>
            <a:ext cx="7761247" cy="4104367"/>
          </a:xfrm>
          <a:prstGeom prst="rect">
            <a:avLst/>
          </a:prstGeom>
        </p:spPr>
      </p:pic>
    </p:spTree>
    <p:extLst>
      <p:ext uri="{BB962C8B-B14F-4D97-AF65-F5344CB8AC3E}">
        <p14:creationId xmlns:p14="http://schemas.microsoft.com/office/powerpoint/2010/main" val="63930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6" name="Marcador de contenido 5">
            <a:extLst>
              <a:ext uri="{FF2B5EF4-FFF2-40B4-BE49-F238E27FC236}">
                <a16:creationId xmlns:a16="http://schemas.microsoft.com/office/drawing/2014/main" id="{EF8C068A-67FA-1BD0-D881-07068130F238}"/>
              </a:ext>
            </a:extLst>
          </p:cNvPr>
          <p:cNvPicPr>
            <a:picLocks noGrp="1" noChangeAspect="1"/>
          </p:cNvPicPr>
          <p:nvPr>
            <p:ph idx="1"/>
          </p:nvPr>
        </p:nvPicPr>
        <p:blipFill>
          <a:blip r:embed="rId3"/>
          <a:stretch>
            <a:fillRect/>
          </a:stretch>
        </p:blipFill>
        <p:spPr>
          <a:xfrm>
            <a:off x="2705609" y="1085384"/>
            <a:ext cx="7348580" cy="4378713"/>
          </a:xfrm>
        </p:spPr>
      </p:pic>
    </p:spTree>
    <p:extLst>
      <p:ext uri="{BB962C8B-B14F-4D97-AF65-F5344CB8AC3E}">
        <p14:creationId xmlns:p14="http://schemas.microsoft.com/office/powerpoint/2010/main" val="245438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786324" y="1264555"/>
            <a:ext cx="8915400" cy="3777622"/>
          </a:xfrm>
        </p:spPr>
        <p:txBody>
          <a:bodyPr>
            <a:normAutofit fontScale="92500" lnSpcReduction="20000"/>
          </a:bodyPr>
          <a:lstStyle/>
          <a:p>
            <a:pPr algn="ctr"/>
            <a:r>
              <a:rPr lang="es-ES" b="1" dirty="0"/>
              <a:t>ACTIVIDADES DESARROLLADAS EN EL AÑO 2021 </a:t>
            </a:r>
          </a:p>
          <a:p>
            <a:pPr algn="ctr"/>
            <a:endParaRPr lang="es-ES" b="1" dirty="0"/>
          </a:p>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REPORTE DE OPORTUNIDAD DE ASIGNACIÓN DE CITA RES 1552 A LAS EAPB DUSAKAWI-COMFAGUAJIRA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AUDITORIA DE HISTORIAS CLÍNICAS DE LA RUTA DE PROMOCIÓN Y MANTENIMIENTO DE LA SALUD</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AUDITORIA DE HISTORIAS CLÍNICAS DE LAS ATENCIONES SEGÚN EL LINEAMIENTO DE ATENCIÓN A MENORES CON DNT O RIESGO DNT.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PROCESO DE AUTOEVALUACIÓN EN LA PAGINA DE REGISTRO ESPECIAL DE PRESTADORES DE SERVICIOS RESP SEGÚN LA NUEVA RESOLUCIÓN 3100 DEL 2021.</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es-ES" b="1" dirty="0"/>
          </a:p>
          <a:p>
            <a:endParaRPr lang="es-CO" dirty="0"/>
          </a:p>
        </p:txBody>
      </p:sp>
    </p:spTree>
    <p:extLst>
      <p:ext uri="{BB962C8B-B14F-4D97-AF65-F5344CB8AC3E}">
        <p14:creationId xmlns:p14="http://schemas.microsoft.com/office/powerpoint/2010/main" val="396847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638300" y="1386468"/>
            <a:ext cx="8915400" cy="3777622"/>
          </a:xfrm>
        </p:spPr>
        <p:txBody>
          <a:bodyPr/>
          <a:lstStyle/>
          <a:p>
            <a:r>
              <a:rPr lang="es-ES" dirty="0"/>
              <a:t>ELABORACIÓN DEL CRONOGRAMA ANUAL DE CAPACITACIONES.</a:t>
            </a:r>
          </a:p>
          <a:p>
            <a:r>
              <a:rPr lang="es-ES" dirty="0"/>
              <a:t>ENTREGA DE INDICADORES DE CALIDAD RESOLUCIÓN 0256 DEL 2016</a:t>
            </a:r>
          </a:p>
          <a:p>
            <a:r>
              <a:rPr lang="es-ES" dirty="0"/>
              <a:t>SEGUIMIENTO AL PERSONAL ASISTENCIAL PARA EL PROCESO DE CERTIFICACIÓN DEL CURSO DE VÍCTIMAS DE VIOLENCIA SEXUAL. </a:t>
            </a:r>
          </a:p>
          <a:p>
            <a:r>
              <a:rPr lang="es-ES" dirty="0"/>
              <a:t>SEGUIMIENTO AL ÁREA OCUPACIONAL Y AMBIENTAL PARA LA REALIZACIÓN DE SUS ACTIVIDADES EN CUANTO A LA ADHERENCIA DEL PROTOCOLO DE LAVADO DE MANOS, USO DE EPP, MANUAL DE LIMPIEZA Y DESINFECCIÓN. </a:t>
            </a:r>
          </a:p>
          <a:p>
            <a:r>
              <a:rPr lang="es-ES" dirty="0"/>
              <a:t>REUNIÓN DE COMITÉ INSTITUCIONALES</a:t>
            </a:r>
          </a:p>
          <a:p>
            <a:endParaRPr lang="es-CO" dirty="0"/>
          </a:p>
        </p:txBody>
      </p:sp>
    </p:spTree>
    <p:extLst>
      <p:ext uri="{BB962C8B-B14F-4D97-AF65-F5344CB8AC3E}">
        <p14:creationId xmlns:p14="http://schemas.microsoft.com/office/powerpoint/2010/main" val="340749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C1C7AA3-ACF9-488B-B028-47BE93FE2F40}"/>
              </a:ext>
            </a:extLst>
          </p:cNvPr>
          <p:cNvSpPr txBox="1"/>
          <p:nvPr/>
        </p:nvSpPr>
        <p:spPr>
          <a:xfrm>
            <a:off x="998954" y="1448650"/>
            <a:ext cx="9997909" cy="5555110"/>
          </a:xfrm>
          <a:prstGeom prst="rect">
            <a:avLst/>
          </a:prstGeom>
          <a:noFill/>
        </p:spPr>
        <p:txBody>
          <a:bodyPr wrap="square">
            <a:spAutoFit/>
          </a:bodyPr>
          <a:lstStyle/>
          <a:p>
            <a:pPr algn="ctr">
              <a:lnSpc>
                <a:spcPct val="115000"/>
              </a:lnSpc>
              <a:spcAft>
                <a:spcPts val="800"/>
              </a:spcAft>
            </a:pPr>
            <a:r>
              <a:rPr lang="es-ES" sz="2200" b="1" dirty="0">
                <a:latin typeface="Arial" panose="020B0604020202020204" pitchFamily="34" charset="0"/>
                <a:ea typeface="Calibri" panose="020F0502020204030204" pitchFamily="34" charset="0"/>
                <a:cs typeface="Times New Roman" panose="02020603050405020304" pitchFamily="18" charset="0"/>
              </a:rPr>
              <a:t>O</a:t>
            </a:r>
            <a:r>
              <a:rPr lang="es-CO" sz="2200" b="1" dirty="0">
                <a:latin typeface="Arial" panose="020B0604020202020204" pitchFamily="34" charset="0"/>
                <a:ea typeface="Calibri" panose="020F0502020204030204" pitchFamily="34" charset="0"/>
                <a:cs typeface="Times New Roman" panose="02020603050405020304" pitchFamily="18" charset="0"/>
              </a:rPr>
              <a:t>RDEN DEL DIA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8. PRESENTACIÓN DE PORTAFOLIO DE SERVICIOS DE LA IPS A CARGO DE LA COORDINADORA ASISTENCIAL SANDY RADA.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9. PRESENTACIÓN DEL AREA DE ASEGURAMIENTO A CARGO DE BRUNO AMAYA.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10. PRESENTACIÓN DE LA CONFORMACIÓN CONTRACTUAL DE LA IPSI A CARGO DEL ASESOR JURIDICO LUIS BARRAZA.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11. PRESENTACIÓN DE INFORME DE GESTIÓN DE CALIDAD Y AUDITORIA DE INDICADORES DE GESTIÓN, CAPACIDAD INSTALADA A CARGO DE AUDITORA DE CALIDAD YENI CORREA.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12. PRESENTACIÓN INFORME DE SIAU A CARGO DE LA TRABAJADORA SOCIAL LUZ ANGELA LEÓN. </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13. INTERVENCIÓN POR PARTE DEL PRESIDENTE DE LA ALIANZA DE USUARIO ERASMO DANGON.</a:t>
            </a:r>
          </a:p>
          <a:p>
            <a:pPr marL="457200" indent="-457200">
              <a:lnSpc>
                <a:spcPct val="115000"/>
              </a:lnSpc>
              <a:spcAft>
                <a:spcPts val="800"/>
              </a:spcAft>
              <a:buAutoNum type="arabicPeriod"/>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093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r>
              <a:rPr lang="es-ES" b="1" dirty="0"/>
              <a:t>PRESENTACIÓN INFORME DE SIAU </a:t>
            </a:r>
          </a:p>
          <a:p>
            <a:pPr algn="ctr"/>
            <a:endParaRPr lang="es-ES" b="1" dirty="0"/>
          </a:p>
          <a:p>
            <a:pPr marL="0" indent="0" algn="ctr">
              <a:buNone/>
            </a:pPr>
            <a:endParaRPr lang="es-CO" b="1" dirty="0"/>
          </a:p>
        </p:txBody>
      </p:sp>
      <p:pic>
        <p:nvPicPr>
          <p:cNvPr id="6" name="Imagen 5">
            <a:extLst>
              <a:ext uri="{FF2B5EF4-FFF2-40B4-BE49-F238E27FC236}">
                <a16:creationId xmlns:a16="http://schemas.microsoft.com/office/drawing/2014/main" id="{BE533077-7AB2-B035-E164-8235CDE5A034}"/>
              </a:ext>
            </a:extLst>
          </p:cNvPr>
          <p:cNvPicPr>
            <a:picLocks noChangeAspect="1"/>
          </p:cNvPicPr>
          <p:nvPr/>
        </p:nvPicPr>
        <p:blipFill>
          <a:blip r:embed="rId3"/>
          <a:stretch>
            <a:fillRect/>
          </a:stretch>
        </p:blipFill>
        <p:spPr>
          <a:xfrm>
            <a:off x="1905537" y="1782937"/>
            <a:ext cx="7815749" cy="1646063"/>
          </a:xfrm>
          <a:prstGeom prst="rect">
            <a:avLst/>
          </a:prstGeom>
        </p:spPr>
      </p:pic>
      <p:pic>
        <p:nvPicPr>
          <p:cNvPr id="7" name="Imagen 6">
            <a:extLst>
              <a:ext uri="{FF2B5EF4-FFF2-40B4-BE49-F238E27FC236}">
                <a16:creationId xmlns:a16="http://schemas.microsoft.com/office/drawing/2014/main" id="{B6B5350F-27DB-4328-6C0A-C41D6F413AEA}"/>
              </a:ext>
            </a:extLst>
          </p:cNvPr>
          <p:cNvPicPr>
            <a:picLocks noChangeAspect="1"/>
          </p:cNvPicPr>
          <p:nvPr/>
        </p:nvPicPr>
        <p:blipFill>
          <a:blip r:embed="rId4"/>
          <a:stretch>
            <a:fillRect/>
          </a:stretch>
        </p:blipFill>
        <p:spPr>
          <a:xfrm>
            <a:off x="1329126" y="3429000"/>
            <a:ext cx="4547568" cy="1731414"/>
          </a:xfrm>
          <a:prstGeom prst="rect">
            <a:avLst/>
          </a:prstGeom>
        </p:spPr>
      </p:pic>
      <p:pic>
        <p:nvPicPr>
          <p:cNvPr id="8" name="Imagen 7">
            <a:extLst>
              <a:ext uri="{FF2B5EF4-FFF2-40B4-BE49-F238E27FC236}">
                <a16:creationId xmlns:a16="http://schemas.microsoft.com/office/drawing/2014/main" id="{24BA6B2E-82D5-3D63-FE1F-6A4E1C70DFAC}"/>
              </a:ext>
            </a:extLst>
          </p:cNvPr>
          <p:cNvPicPr>
            <a:picLocks noChangeAspect="1"/>
          </p:cNvPicPr>
          <p:nvPr/>
        </p:nvPicPr>
        <p:blipFill>
          <a:blip r:embed="rId5"/>
          <a:stretch>
            <a:fillRect/>
          </a:stretch>
        </p:blipFill>
        <p:spPr>
          <a:xfrm>
            <a:off x="6603655" y="3395469"/>
            <a:ext cx="3477048" cy="1798476"/>
          </a:xfrm>
          <a:prstGeom prst="rect">
            <a:avLst/>
          </a:prstGeom>
        </p:spPr>
      </p:pic>
      <p:pic>
        <p:nvPicPr>
          <p:cNvPr id="9" name="Imagen 8">
            <a:extLst>
              <a:ext uri="{FF2B5EF4-FFF2-40B4-BE49-F238E27FC236}">
                <a16:creationId xmlns:a16="http://schemas.microsoft.com/office/drawing/2014/main" id="{373ECA52-5526-C974-8389-05E673246B4B}"/>
              </a:ext>
            </a:extLst>
          </p:cNvPr>
          <p:cNvPicPr>
            <a:picLocks noChangeAspect="1"/>
          </p:cNvPicPr>
          <p:nvPr/>
        </p:nvPicPr>
        <p:blipFill>
          <a:blip r:embed="rId6"/>
          <a:stretch>
            <a:fillRect/>
          </a:stretch>
        </p:blipFill>
        <p:spPr>
          <a:xfrm>
            <a:off x="4161778" y="5315277"/>
            <a:ext cx="5273497" cy="377985"/>
          </a:xfrm>
          <a:prstGeom prst="rect">
            <a:avLst/>
          </a:prstGeom>
        </p:spPr>
      </p:pic>
    </p:spTree>
    <p:extLst>
      <p:ext uri="{BB962C8B-B14F-4D97-AF65-F5344CB8AC3E}">
        <p14:creationId xmlns:p14="http://schemas.microsoft.com/office/powerpoint/2010/main" val="3493259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sp>
        <p:nvSpPr>
          <p:cNvPr id="10" name="CuadroTexto 9">
            <a:extLst>
              <a:ext uri="{FF2B5EF4-FFF2-40B4-BE49-F238E27FC236}">
                <a16:creationId xmlns:a16="http://schemas.microsoft.com/office/drawing/2014/main" id="{9C83345F-7641-1044-5AD3-52735532BB22}"/>
              </a:ext>
            </a:extLst>
          </p:cNvPr>
          <p:cNvSpPr txBox="1"/>
          <p:nvPr/>
        </p:nvSpPr>
        <p:spPr>
          <a:xfrm>
            <a:off x="2479617" y="1293541"/>
            <a:ext cx="7232766" cy="369332"/>
          </a:xfrm>
          <a:prstGeom prst="rect">
            <a:avLst/>
          </a:prstGeom>
          <a:noFill/>
        </p:spPr>
        <p:txBody>
          <a:bodyPr wrap="square">
            <a:spAutoFit/>
          </a:bodyPr>
          <a:lstStyle/>
          <a:p>
            <a:pPr algn="ctr"/>
            <a:r>
              <a:rPr lang="es-ES" b="1" dirty="0"/>
              <a:t>TOTAL DE PQR GESTIONADAS EN EL AÑO 2021</a:t>
            </a:r>
          </a:p>
        </p:txBody>
      </p:sp>
      <p:pic>
        <p:nvPicPr>
          <p:cNvPr id="12" name="Imagen 11">
            <a:extLst>
              <a:ext uri="{FF2B5EF4-FFF2-40B4-BE49-F238E27FC236}">
                <a16:creationId xmlns:a16="http://schemas.microsoft.com/office/drawing/2014/main" id="{7D215F14-2B9D-9FF9-CBA8-63327E5D5AAC}"/>
              </a:ext>
            </a:extLst>
          </p:cNvPr>
          <p:cNvPicPr>
            <a:picLocks noChangeAspect="1"/>
          </p:cNvPicPr>
          <p:nvPr/>
        </p:nvPicPr>
        <p:blipFill>
          <a:blip r:embed="rId3"/>
          <a:stretch>
            <a:fillRect/>
          </a:stretch>
        </p:blipFill>
        <p:spPr>
          <a:xfrm>
            <a:off x="3191004" y="2252370"/>
            <a:ext cx="5809992" cy="2353260"/>
          </a:xfrm>
          <a:prstGeom prst="rect">
            <a:avLst/>
          </a:prstGeom>
        </p:spPr>
      </p:pic>
    </p:spTree>
    <p:extLst>
      <p:ext uri="{BB962C8B-B14F-4D97-AF65-F5344CB8AC3E}">
        <p14:creationId xmlns:p14="http://schemas.microsoft.com/office/powerpoint/2010/main" val="3788205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144966"/>
            <a:ext cx="12192000" cy="6858000"/>
          </a:xfrm>
          <a:prstGeom prst="rect">
            <a:avLst/>
          </a:prstGeom>
        </p:spPr>
      </p:pic>
      <p:sp>
        <p:nvSpPr>
          <p:cNvPr id="3" name="Marcador de contenido 2"/>
          <p:cNvSpPr>
            <a:spLocks noGrp="1"/>
          </p:cNvSpPr>
          <p:nvPr>
            <p:ph idx="1"/>
          </p:nvPr>
        </p:nvSpPr>
        <p:spPr>
          <a:xfrm>
            <a:off x="1317974" y="818540"/>
            <a:ext cx="8915400" cy="3777622"/>
          </a:xfrm>
        </p:spPr>
        <p:txBody>
          <a:bodyPr/>
          <a:lstStyle/>
          <a:p>
            <a:pPr algn="ctr"/>
            <a:endParaRPr lang="es-ES" b="1" dirty="0"/>
          </a:p>
          <a:p>
            <a:pPr marL="0" indent="0" algn="ctr">
              <a:buNone/>
            </a:pPr>
            <a:r>
              <a:rPr lang="es-CO" b="1" dirty="0"/>
              <a:t>PRESENTACIÓN DE INFORME DE ATENCIÓN POR PROGRAMA</a:t>
            </a:r>
          </a:p>
          <a:p>
            <a:pPr marL="0" indent="0" algn="ctr">
              <a:buNone/>
            </a:pPr>
            <a:endParaRPr lang="es-CO" b="1" dirty="0"/>
          </a:p>
        </p:txBody>
      </p:sp>
      <p:pic>
        <p:nvPicPr>
          <p:cNvPr id="8" name="Imagen 7">
            <a:extLst>
              <a:ext uri="{FF2B5EF4-FFF2-40B4-BE49-F238E27FC236}">
                <a16:creationId xmlns:a16="http://schemas.microsoft.com/office/drawing/2014/main" id="{38644CD7-5729-7D55-08A7-EB62A1FE159D}"/>
              </a:ext>
            </a:extLst>
          </p:cNvPr>
          <p:cNvPicPr>
            <a:picLocks noChangeAspect="1"/>
          </p:cNvPicPr>
          <p:nvPr/>
        </p:nvPicPr>
        <p:blipFill>
          <a:blip r:embed="rId3"/>
          <a:stretch>
            <a:fillRect/>
          </a:stretch>
        </p:blipFill>
        <p:spPr>
          <a:xfrm>
            <a:off x="1639230" y="1793256"/>
            <a:ext cx="8419170" cy="971550"/>
          </a:xfrm>
          <a:prstGeom prst="rect">
            <a:avLst/>
          </a:prstGeom>
        </p:spPr>
      </p:pic>
      <p:pic>
        <p:nvPicPr>
          <p:cNvPr id="9" name="Imagen 8">
            <a:extLst>
              <a:ext uri="{FF2B5EF4-FFF2-40B4-BE49-F238E27FC236}">
                <a16:creationId xmlns:a16="http://schemas.microsoft.com/office/drawing/2014/main" id="{A7EBAC36-75E7-110D-AF24-ADCC20489AB4}"/>
              </a:ext>
            </a:extLst>
          </p:cNvPr>
          <p:cNvPicPr>
            <a:picLocks noChangeAspect="1"/>
          </p:cNvPicPr>
          <p:nvPr/>
        </p:nvPicPr>
        <p:blipFill>
          <a:blip r:embed="rId4"/>
          <a:stretch>
            <a:fillRect/>
          </a:stretch>
        </p:blipFill>
        <p:spPr>
          <a:xfrm>
            <a:off x="2454917" y="2882417"/>
            <a:ext cx="6734175" cy="2537076"/>
          </a:xfrm>
          <a:prstGeom prst="rect">
            <a:avLst/>
          </a:prstGeom>
        </p:spPr>
      </p:pic>
    </p:spTree>
    <p:extLst>
      <p:ext uri="{BB962C8B-B14F-4D97-AF65-F5344CB8AC3E}">
        <p14:creationId xmlns:p14="http://schemas.microsoft.com/office/powerpoint/2010/main" val="151157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A9C0D7CC-B172-47D6-145A-F13EFB317C31}"/>
              </a:ext>
            </a:extLst>
          </p:cNvPr>
          <p:cNvPicPr>
            <a:picLocks noChangeAspect="1"/>
          </p:cNvPicPr>
          <p:nvPr/>
        </p:nvPicPr>
        <p:blipFill>
          <a:blip r:embed="rId3"/>
          <a:stretch>
            <a:fillRect/>
          </a:stretch>
        </p:blipFill>
        <p:spPr>
          <a:xfrm>
            <a:off x="1025099" y="1264555"/>
            <a:ext cx="9837776" cy="1141015"/>
          </a:xfrm>
          <a:prstGeom prst="rect">
            <a:avLst/>
          </a:prstGeom>
        </p:spPr>
      </p:pic>
      <p:pic>
        <p:nvPicPr>
          <p:cNvPr id="6" name="Imagen 5">
            <a:extLst>
              <a:ext uri="{FF2B5EF4-FFF2-40B4-BE49-F238E27FC236}">
                <a16:creationId xmlns:a16="http://schemas.microsoft.com/office/drawing/2014/main" id="{D1218A16-B97E-F17D-3CD7-E9FDC470AE0D}"/>
              </a:ext>
            </a:extLst>
          </p:cNvPr>
          <p:cNvPicPr>
            <a:picLocks noChangeAspect="1"/>
          </p:cNvPicPr>
          <p:nvPr/>
        </p:nvPicPr>
        <p:blipFill>
          <a:blip r:embed="rId4"/>
          <a:stretch>
            <a:fillRect/>
          </a:stretch>
        </p:blipFill>
        <p:spPr>
          <a:xfrm>
            <a:off x="2145449" y="2405570"/>
            <a:ext cx="7901101" cy="3225064"/>
          </a:xfrm>
          <a:prstGeom prst="rect">
            <a:avLst/>
          </a:prstGeom>
        </p:spPr>
      </p:pic>
    </p:spTree>
    <p:extLst>
      <p:ext uri="{BB962C8B-B14F-4D97-AF65-F5344CB8AC3E}">
        <p14:creationId xmlns:p14="http://schemas.microsoft.com/office/powerpoint/2010/main" val="102756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4B944B73-879E-70F4-878B-A91B6B52E94E}"/>
              </a:ext>
            </a:extLst>
          </p:cNvPr>
          <p:cNvPicPr>
            <a:picLocks noChangeAspect="1"/>
          </p:cNvPicPr>
          <p:nvPr/>
        </p:nvPicPr>
        <p:blipFill>
          <a:blip r:embed="rId3"/>
          <a:stretch>
            <a:fillRect/>
          </a:stretch>
        </p:blipFill>
        <p:spPr>
          <a:xfrm>
            <a:off x="1524580" y="1387640"/>
            <a:ext cx="8921305" cy="1034720"/>
          </a:xfrm>
          <a:prstGeom prst="rect">
            <a:avLst/>
          </a:prstGeom>
        </p:spPr>
      </p:pic>
      <p:pic>
        <p:nvPicPr>
          <p:cNvPr id="6" name="Imagen 5">
            <a:extLst>
              <a:ext uri="{FF2B5EF4-FFF2-40B4-BE49-F238E27FC236}">
                <a16:creationId xmlns:a16="http://schemas.microsoft.com/office/drawing/2014/main" id="{71F36FA0-2E19-A460-AC48-4747A072A246}"/>
              </a:ext>
            </a:extLst>
          </p:cNvPr>
          <p:cNvPicPr>
            <a:picLocks noChangeAspect="1"/>
          </p:cNvPicPr>
          <p:nvPr/>
        </p:nvPicPr>
        <p:blipFill>
          <a:blip r:embed="rId4"/>
          <a:stretch>
            <a:fillRect/>
          </a:stretch>
        </p:blipFill>
        <p:spPr>
          <a:xfrm>
            <a:off x="1689958" y="2552964"/>
            <a:ext cx="8193734" cy="2951306"/>
          </a:xfrm>
          <a:prstGeom prst="rect">
            <a:avLst/>
          </a:prstGeom>
        </p:spPr>
      </p:pic>
    </p:spTree>
    <p:extLst>
      <p:ext uri="{BB962C8B-B14F-4D97-AF65-F5344CB8AC3E}">
        <p14:creationId xmlns:p14="http://schemas.microsoft.com/office/powerpoint/2010/main" val="325455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7" name="Imagen 6">
            <a:extLst>
              <a:ext uri="{FF2B5EF4-FFF2-40B4-BE49-F238E27FC236}">
                <a16:creationId xmlns:a16="http://schemas.microsoft.com/office/drawing/2014/main" id="{22AF071E-F9AC-9ED1-9F83-3D5304439BBE}"/>
              </a:ext>
            </a:extLst>
          </p:cNvPr>
          <p:cNvPicPr>
            <a:picLocks noChangeAspect="1"/>
          </p:cNvPicPr>
          <p:nvPr/>
        </p:nvPicPr>
        <p:blipFill>
          <a:blip r:embed="rId3"/>
          <a:stretch>
            <a:fillRect/>
          </a:stretch>
        </p:blipFill>
        <p:spPr>
          <a:xfrm>
            <a:off x="1561171" y="1264555"/>
            <a:ext cx="8274205" cy="680894"/>
          </a:xfrm>
          <a:prstGeom prst="rect">
            <a:avLst/>
          </a:prstGeom>
        </p:spPr>
      </p:pic>
      <p:pic>
        <p:nvPicPr>
          <p:cNvPr id="8" name="Imagen 7">
            <a:extLst>
              <a:ext uri="{FF2B5EF4-FFF2-40B4-BE49-F238E27FC236}">
                <a16:creationId xmlns:a16="http://schemas.microsoft.com/office/drawing/2014/main" id="{C5F16749-DA1B-FFC9-ECE3-F0DE0DBAB395}"/>
              </a:ext>
            </a:extLst>
          </p:cNvPr>
          <p:cNvPicPr>
            <a:picLocks noChangeAspect="1"/>
          </p:cNvPicPr>
          <p:nvPr/>
        </p:nvPicPr>
        <p:blipFill>
          <a:blip r:embed="rId4"/>
          <a:stretch>
            <a:fillRect/>
          </a:stretch>
        </p:blipFill>
        <p:spPr>
          <a:xfrm>
            <a:off x="1934275" y="2049774"/>
            <a:ext cx="7901101" cy="3218967"/>
          </a:xfrm>
          <a:prstGeom prst="rect">
            <a:avLst/>
          </a:prstGeom>
        </p:spPr>
      </p:pic>
    </p:spTree>
    <p:extLst>
      <p:ext uri="{BB962C8B-B14F-4D97-AF65-F5344CB8AC3E}">
        <p14:creationId xmlns:p14="http://schemas.microsoft.com/office/powerpoint/2010/main" val="239857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50E611AD-426B-C3BB-2A7D-F68832EAF4FE}"/>
              </a:ext>
            </a:extLst>
          </p:cNvPr>
          <p:cNvPicPr>
            <a:picLocks noChangeAspect="1"/>
          </p:cNvPicPr>
          <p:nvPr/>
        </p:nvPicPr>
        <p:blipFill>
          <a:blip r:embed="rId3"/>
          <a:stretch>
            <a:fillRect/>
          </a:stretch>
        </p:blipFill>
        <p:spPr>
          <a:xfrm>
            <a:off x="1427357" y="1175379"/>
            <a:ext cx="8597590" cy="971550"/>
          </a:xfrm>
          <a:prstGeom prst="rect">
            <a:avLst/>
          </a:prstGeom>
        </p:spPr>
      </p:pic>
      <p:pic>
        <p:nvPicPr>
          <p:cNvPr id="6" name="Imagen 5">
            <a:extLst>
              <a:ext uri="{FF2B5EF4-FFF2-40B4-BE49-F238E27FC236}">
                <a16:creationId xmlns:a16="http://schemas.microsoft.com/office/drawing/2014/main" id="{CF79973A-D48F-A702-71E4-AEB13030FEAB}"/>
              </a:ext>
            </a:extLst>
          </p:cNvPr>
          <p:cNvPicPr>
            <a:picLocks noChangeAspect="1"/>
          </p:cNvPicPr>
          <p:nvPr/>
        </p:nvPicPr>
        <p:blipFill>
          <a:blip r:embed="rId4"/>
          <a:stretch>
            <a:fillRect/>
          </a:stretch>
        </p:blipFill>
        <p:spPr>
          <a:xfrm>
            <a:off x="1831213" y="2364558"/>
            <a:ext cx="8193734" cy="3139712"/>
          </a:xfrm>
          <a:prstGeom prst="rect">
            <a:avLst/>
          </a:prstGeom>
        </p:spPr>
      </p:pic>
    </p:spTree>
    <p:extLst>
      <p:ext uri="{BB962C8B-B14F-4D97-AF65-F5344CB8AC3E}">
        <p14:creationId xmlns:p14="http://schemas.microsoft.com/office/powerpoint/2010/main" val="46578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CB6D9180-6954-6A1E-98BD-A6600BECE458}"/>
              </a:ext>
            </a:extLst>
          </p:cNvPr>
          <p:cNvPicPr>
            <a:picLocks noChangeAspect="1"/>
          </p:cNvPicPr>
          <p:nvPr/>
        </p:nvPicPr>
        <p:blipFill>
          <a:blip r:embed="rId3"/>
          <a:stretch>
            <a:fillRect/>
          </a:stretch>
        </p:blipFill>
        <p:spPr>
          <a:xfrm>
            <a:off x="1747044" y="1343490"/>
            <a:ext cx="8497481" cy="781050"/>
          </a:xfrm>
          <a:prstGeom prst="rect">
            <a:avLst/>
          </a:prstGeom>
        </p:spPr>
      </p:pic>
      <p:pic>
        <p:nvPicPr>
          <p:cNvPr id="6" name="Imagen 5">
            <a:extLst>
              <a:ext uri="{FF2B5EF4-FFF2-40B4-BE49-F238E27FC236}">
                <a16:creationId xmlns:a16="http://schemas.microsoft.com/office/drawing/2014/main" id="{CCD93BDB-6030-EC14-93C4-2AE544C4C718}"/>
              </a:ext>
            </a:extLst>
          </p:cNvPr>
          <p:cNvPicPr>
            <a:picLocks noChangeAspect="1"/>
          </p:cNvPicPr>
          <p:nvPr/>
        </p:nvPicPr>
        <p:blipFill>
          <a:blip r:embed="rId4"/>
          <a:stretch>
            <a:fillRect/>
          </a:stretch>
        </p:blipFill>
        <p:spPr>
          <a:xfrm>
            <a:off x="1947475" y="2292651"/>
            <a:ext cx="7430410" cy="3239824"/>
          </a:xfrm>
          <a:prstGeom prst="rect">
            <a:avLst/>
          </a:prstGeom>
        </p:spPr>
      </p:pic>
    </p:spTree>
    <p:extLst>
      <p:ext uri="{BB962C8B-B14F-4D97-AF65-F5344CB8AC3E}">
        <p14:creationId xmlns:p14="http://schemas.microsoft.com/office/powerpoint/2010/main" val="587058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68E13BBD-05CD-26EA-D5E2-14E8E64E7B1E}"/>
              </a:ext>
            </a:extLst>
          </p:cNvPr>
          <p:cNvPicPr>
            <a:picLocks noChangeAspect="1"/>
          </p:cNvPicPr>
          <p:nvPr/>
        </p:nvPicPr>
        <p:blipFill>
          <a:blip r:embed="rId3"/>
          <a:stretch>
            <a:fillRect/>
          </a:stretch>
        </p:blipFill>
        <p:spPr>
          <a:xfrm>
            <a:off x="1550021" y="1175379"/>
            <a:ext cx="7603892" cy="1162050"/>
          </a:xfrm>
          <a:prstGeom prst="rect">
            <a:avLst/>
          </a:prstGeom>
        </p:spPr>
      </p:pic>
      <p:pic>
        <p:nvPicPr>
          <p:cNvPr id="6" name="Imagen 5">
            <a:extLst>
              <a:ext uri="{FF2B5EF4-FFF2-40B4-BE49-F238E27FC236}">
                <a16:creationId xmlns:a16="http://schemas.microsoft.com/office/drawing/2014/main" id="{8428E538-45F8-44C0-67F3-DA41C8B1F2DB}"/>
              </a:ext>
            </a:extLst>
          </p:cNvPr>
          <p:cNvPicPr>
            <a:picLocks noChangeAspect="1"/>
          </p:cNvPicPr>
          <p:nvPr/>
        </p:nvPicPr>
        <p:blipFill>
          <a:blip r:embed="rId4"/>
          <a:stretch>
            <a:fillRect/>
          </a:stretch>
        </p:blipFill>
        <p:spPr>
          <a:xfrm>
            <a:off x="1712595" y="2547324"/>
            <a:ext cx="8531929" cy="2792937"/>
          </a:xfrm>
          <a:prstGeom prst="rect">
            <a:avLst/>
          </a:prstGeom>
        </p:spPr>
      </p:pic>
    </p:spTree>
    <p:extLst>
      <p:ext uri="{BB962C8B-B14F-4D97-AF65-F5344CB8AC3E}">
        <p14:creationId xmlns:p14="http://schemas.microsoft.com/office/powerpoint/2010/main" val="736844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8E89F207-17C0-7FC1-0FC8-62D0303E96BF}"/>
              </a:ext>
            </a:extLst>
          </p:cNvPr>
          <p:cNvPicPr>
            <a:picLocks noChangeAspect="1"/>
          </p:cNvPicPr>
          <p:nvPr/>
        </p:nvPicPr>
        <p:blipFill>
          <a:blip r:embed="rId3"/>
          <a:stretch>
            <a:fillRect/>
          </a:stretch>
        </p:blipFill>
        <p:spPr>
          <a:xfrm>
            <a:off x="2025805" y="1404588"/>
            <a:ext cx="8140390" cy="647235"/>
          </a:xfrm>
          <a:prstGeom prst="rect">
            <a:avLst/>
          </a:prstGeom>
        </p:spPr>
      </p:pic>
      <p:pic>
        <p:nvPicPr>
          <p:cNvPr id="6" name="Imagen 5">
            <a:extLst>
              <a:ext uri="{FF2B5EF4-FFF2-40B4-BE49-F238E27FC236}">
                <a16:creationId xmlns:a16="http://schemas.microsoft.com/office/drawing/2014/main" id="{06BDB103-03B8-EDA7-3120-1AE81D37EBDD}"/>
              </a:ext>
            </a:extLst>
          </p:cNvPr>
          <p:cNvPicPr>
            <a:picLocks noChangeAspect="1"/>
          </p:cNvPicPr>
          <p:nvPr/>
        </p:nvPicPr>
        <p:blipFill>
          <a:blip r:embed="rId4"/>
          <a:stretch>
            <a:fillRect/>
          </a:stretch>
        </p:blipFill>
        <p:spPr>
          <a:xfrm>
            <a:off x="2145449" y="2228348"/>
            <a:ext cx="7901101" cy="3225064"/>
          </a:xfrm>
          <a:prstGeom prst="rect">
            <a:avLst/>
          </a:prstGeom>
        </p:spPr>
      </p:pic>
    </p:spTree>
    <p:extLst>
      <p:ext uri="{BB962C8B-B14F-4D97-AF65-F5344CB8AC3E}">
        <p14:creationId xmlns:p14="http://schemas.microsoft.com/office/powerpoint/2010/main" val="149307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C1C7AA3-ACF9-488B-B028-47BE93FE2F40}"/>
              </a:ext>
            </a:extLst>
          </p:cNvPr>
          <p:cNvSpPr txBox="1"/>
          <p:nvPr/>
        </p:nvSpPr>
        <p:spPr>
          <a:xfrm>
            <a:off x="998954" y="1448650"/>
            <a:ext cx="9997909" cy="5555110"/>
          </a:xfrm>
          <a:prstGeom prst="rect">
            <a:avLst/>
          </a:prstGeom>
          <a:noFill/>
        </p:spPr>
        <p:txBody>
          <a:bodyPr wrap="square">
            <a:spAutoFit/>
          </a:bodyPr>
          <a:lstStyle/>
          <a:p>
            <a:pPr algn="ctr">
              <a:lnSpc>
                <a:spcPct val="115000"/>
              </a:lnSpc>
              <a:spcAft>
                <a:spcPts val="800"/>
              </a:spcAft>
            </a:pPr>
            <a:r>
              <a:rPr lang="es-ES" sz="2200" b="1" dirty="0">
                <a:latin typeface="Arial" panose="020B0604020202020204" pitchFamily="34" charset="0"/>
                <a:ea typeface="Calibri" panose="020F0502020204030204" pitchFamily="34" charset="0"/>
                <a:cs typeface="Times New Roman" panose="02020603050405020304" pitchFamily="18" charset="0"/>
              </a:rPr>
              <a:t>O</a:t>
            </a:r>
            <a:r>
              <a:rPr lang="es-CO" sz="2200" b="1" dirty="0">
                <a:latin typeface="Arial" panose="020B0604020202020204" pitchFamily="34" charset="0"/>
                <a:ea typeface="Calibri" panose="020F0502020204030204" pitchFamily="34" charset="0"/>
                <a:cs typeface="Times New Roman" panose="02020603050405020304" pitchFamily="18" charset="0"/>
              </a:rPr>
              <a:t>RDEN DEL DIA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14. PRESENTACIÓN DE INFORME ANUAL POR RUTA DE ATENCIÓN SEGÚN RESOLUCIÓN 3280 DEL 2018 A CARGO DE LA COORDINADORA ASISTENCIAL.</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15. PRESENTACIÓN DE INFORME DE ATENCIÓN DEL LINEAMIENTO PARA EL MANEJO INTEGRAL DE LA DESNUTRICIÓN AGUDA MODERADA Y SEVERA EN MENORES DE 0 A 59 MESES DE EDAD A CARGO DE LA NUTRICIONISTA MADELEINE PINTO.</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16. PRESENTACIÓN DE INFORME DE BUSQUEDA ACTIVA A LOS USUARIOS DE LA IPSI A CARGO DEL APOYO DE TRABAJO SOCIAL YOSMILETH IGUARAN.</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17. PRESENTACIÓN DE INFORME FINANCIERO A CARGO DE LA CONTADORA LIDYS PESTANA.</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18. INTERVENCIÓN DE LOS ASISTENTES</a:t>
            </a:r>
          </a:p>
          <a:p>
            <a:pPr>
              <a:lnSpc>
                <a:spcPct val="115000"/>
              </a:lnSpc>
              <a:spcAft>
                <a:spcPts val="800"/>
              </a:spcAft>
            </a:pPr>
            <a:r>
              <a:rPr lang="es-CO" sz="1600" b="1" dirty="0">
                <a:latin typeface="Arial" panose="020B0604020202020204" pitchFamily="34" charset="0"/>
                <a:ea typeface="Calibri" panose="020F0502020204030204" pitchFamily="34" charset="0"/>
                <a:cs typeface="Times New Roman" panose="02020603050405020304" pitchFamily="18" charset="0"/>
              </a:rPr>
              <a:t>19. PALABRAS DE CIERRE A CARGO DE LA COORDINADORA ADMINISTRATIVA</a:t>
            </a:r>
          </a:p>
          <a:p>
            <a:pPr marL="457200" indent="-457200">
              <a:lnSpc>
                <a:spcPct val="115000"/>
              </a:lnSpc>
              <a:spcAft>
                <a:spcPts val="800"/>
              </a:spcAft>
              <a:buAutoNum type="arabicPeriod"/>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373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652624C5-CC9B-3276-35F7-370B09E220C8}"/>
              </a:ext>
            </a:extLst>
          </p:cNvPr>
          <p:cNvPicPr>
            <a:picLocks noChangeAspect="1"/>
          </p:cNvPicPr>
          <p:nvPr/>
        </p:nvPicPr>
        <p:blipFill>
          <a:blip r:embed="rId3"/>
          <a:stretch>
            <a:fillRect/>
          </a:stretch>
        </p:blipFill>
        <p:spPr>
          <a:xfrm>
            <a:off x="2059839" y="1314450"/>
            <a:ext cx="7742083" cy="590550"/>
          </a:xfrm>
          <a:prstGeom prst="rect">
            <a:avLst/>
          </a:prstGeom>
        </p:spPr>
      </p:pic>
      <p:pic>
        <p:nvPicPr>
          <p:cNvPr id="6" name="Imagen 5">
            <a:extLst>
              <a:ext uri="{FF2B5EF4-FFF2-40B4-BE49-F238E27FC236}">
                <a16:creationId xmlns:a16="http://schemas.microsoft.com/office/drawing/2014/main" id="{0B2BD480-2F60-9C70-3BB2-EED8ACFBD3A6}"/>
              </a:ext>
            </a:extLst>
          </p:cNvPr>
          <p:cNvPicPr>
            <a:picLocks noChangeAspect="1"/>
          </p:cNvPicPr>
          <p:nvPr/>
        </p:nvPicPr>
        <p:blipFill>
          <a:blip r:embed="rId4"/>
          <a:stretch>
            <a:fillRect/>
          </a:stretch>
        </p:blipFill>
        <p:spPr>
          <a:xfrm>
            <a:off x="1900821" y="2044071"/>
            <a:ext cx="7901101" cy="3225064"/>
          </a:xfrm>
          <a:prstGeom prst="rect">
            <a:avLst/>
          </a:prstGeom>
        </p:spPr>
      </p:pic>
    </p:spTree>
    <p:extLst>
      <p:ext uri="{BB962C8B-B14F-4D97-AF65-F5344CB8AC3E}">
        <p14:creationId xmlns:p14="http://schemas.microsoft.com/office/powerpoint/2010/main" val="9285348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C3B7476C-5856-9667-6E39-D819FBF5CC96}"/>
              </a:ext>
            </a:extLst>
          </p:cNvPr>
          <p:cNvPicPr>
            <a:picLocks noChangeAspect="1"/>
          </p:cNvPicPr>
          <p:nvPr/>
        </p:nvPicPr>
        <p:blipFill>
          <a:blip r:embed="rId3"/>
          <a:stretch>
            <a:fillRect/>
          </a:stretch>
        </p:blipFill>
        <p:spPr>
          <a:xfrm>
            <a:off x="2115594" y="1405286"/>
            <a:ext cx="7574816" cy="590550"/>
          </a:xfrm>
          <a:prstGeom prst="rect">
            <a:avLst/>
          </a:prstGeom>
        </p:spPr>
      </p:pic>
      <p:pic>
        <p:nvPicPr>
          <p:cNvPr id="6" name="Imagen 5">
            <a:extLst>
              <a:ext uri="{FF2B5EF4-FFF2-40B4-BE49-F238E27FC236}">
                <a16:creationId xmlns:a16="http://schemas.microsoft.com/office/drawing/2014/main" id="{F9B4BBB1-7FC6-CCB4-1F46-2170CB1AB7BD}"/>
              </a:ext>
            </a:extLst>
          </p:cNvPr>
          <p:cNvPicPr>
            <a:picLocks noChangeAspect="1"/>
          </p:cNvPicPr>
          <p:nvPr/>
        </p:nvPicPr>
        <p:blipFill>
          <a:blip r:embed="rId4"/>
          <a:stretch>
            <a:fillRect/>
          </a:stretch>
        </p:blipFill>
        <p:spPr>
          <a:xfrm>
            <a:off x="1806135" y="2134907"/>
            <a:ext cx="8193734" cy="3133616"/>
          </a:xfrm>
          <a:prstGeom prst="rect">
            <a:avLst/>
          </a:prstGeom>
        </p:spPr>
      </p:pic>
    </p:spTree>
    <p:extLst>
      <p:ext uri="{BB962C8B-B14F-4D97-AF65-F5344CB8AC3E}">
        <p14:creationId xmlns:p14="http://schemas.microsoft.com/office/powerpoint/2010/main" val="386406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5" name="Imagen 4">
            <a:extLst>
              <a:ext uri="{FF2B5EF4-FFF2-40B4-BE49-F238E27FC236}">
                <a16:creationId xmlns:a16="http://schemas.microsoft.com/office/drawing/2014/main" id="{B209C939-C3E7-6CC8-8271-7599D1C232D6}"/>
              </a:ext>
            </a:extLst>
          </p:cNvPr>
          <p:cNvPicPr>
            <a:picLocks noChangeAspect="1"/>
          </p:cNvPicPr>
          <p:nvPr/>
        </p:nvPicPr>
        <p:blipFill>
          <a:blip r:embed="rId3"/>
          <a:stretch>
            <a:fillRect/>
          </a:stretch>
        </p:blipFill>
        <p:spPr>
          <a:xfrm>
            <a:off x="1329125" y="1398993"/>
            <a:ext cx="8684498" cy="3228763"/>
          </a:xfrm>
          <a:prstGeom prst="rect">
            <a:avLst/>
          </a:prstGeom>
        </p:spPr>
      </p:pic>
    </p:spTree>
    <p:extLst>
      <p:ext uri="{BB962C8B-B14F-4D97-AF65-F5344CB8AC3E}">
        <p14:creationId xmlns:p14="http://schemas.microsoft.com/office/powerpoint/2010/main" val="4275887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sp>
        <p:nvSpPr>
          <p:cNvPr id="6" name="CuadroTexto 5">
            <a:extLst>
              <a:ext uri="{FF2B5EF4-FFF2-40B4-BE49-F238E27FC236}">
                <a16:creationId xmlns:a16="http://schemas.microsoft.com/office/drawing/2014/main" id="{BE5FF77C-4D80-B624-91FC-7D1B152C2C47}"/>
              </a:ext>
            </a:extLst>
          </p:cNvPr>
          <p:cNvSpPr txBox="1"/>
          <p:nvPr/>
        </p:nvSpPr>
        <p:spPr>
          <a:xfrm>
            <a:off x="2479617" y="843677"/>
            <a:ext cx="7232766" cy="2585323"/>
          </a:xfrm>
          <a:prstGeom prst="rect">
            <a:avLst/>
          </a:prstGeom>
          <a:noFill/>
        </p:spPr>
        <p:txBody>
          <a:bodyPr wrap="square">
            <a:spAutoFit/>
          </a:bodyPr>
          <a:lstStyle/>
          <a:p>
            <a:pPr algn="ctr"/>
            <a:r>
              <a:rPr lang="es-ES" b="1" dirty="0"/>
              <a:t>BRIGADAS 2021</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p:txBody>
      </p:sp>
      <p:graphicFrame>
        <p:nvGraphicFramePr>
          <p:cNvPr id="7" name="Tabla 7">
            <a:extLst>
              <a:ext uri="{FF2B5EF4-FFF2-40B4-BE49-F238E27FC236}">
                <a16:creationId xmlns:a16="http://schemas.microsoft.com/office/drawing/2014/main" id="{AEC5E4B6-3358-7FEB-2A0E-936E7927D73B}"/>
              </a:ext>
            </a:extLst>
          </p:cNvPr>
          <p:cNvGraphicFramePr>
            <a:graphicFrameLocks noGrp="1"/>
          </p:cNvGraphicFramePr>
          <p:nvPr>
            <p:extLst>
              <p:ext uri="{D42A27DB-BD31-4B8C-83A1-F6EECF244321}">
                <p14:modId xmlns:p14="http://schemas.microsoft.com/office/powerpoint/2010/main" val="87911776"/>
              </p:ext>
            </p:extLst>
          </p:nvPr>
        </p:nvGraphicFramePr>
        <p:xfrm>
          <a:off x="2592925" y="1414780"/>
          <a:ext cx="6394958" cy="3775464"/>
        </p:xfrm>
        <a:graphic>
          <a:graphicData uri="http://schemas.openxmlformats.org/drawingml/2006/table">
            <a:tbl>
              <a:tblPr firstRow="1" bandRow="1">
                <a:tableStyleId>{E8B1032C-EA38-4F05-BA0D-38AFFFC7BED3}</a:tableStyleId>
              </a:tblPr>
              <a:tblGrid>
                <a:gridCol w="6394958">
                  <a:extLst>
                    <a:ext uri="{9D8B030D-6E8A-4147-A177-3AD203B41FA5}">
                      <a16:colId xmlns:a16="http://schemas.microsoft.com/office/drawing/2014/main" val="1152952249"/>
                    </a:ext>
                  </a:extLst>
                </a:gridCol>
              </a:tblGrid>
              <a:tr h="343224">
                <a:tc>
                  <a:txBody>
                    <a:bodyPr/>
                    <a:lstStyle/>
                    <a:p>
                      <a:pPr algn="ctr"/>
                      <a:r>
                        <a:rPr lang="es-ES" sz="1200" dirty="0"/>
                        <a:t>COMUNIDADES/RANCHERIA</a:t>
                      </a:r>
                      <a:endParaRPr lang="es-CO" sz="1200" dirty="0"/>
                    </a:p>
                  </a:txBody>
                  <a:tcPr/>
                </a:tc>
                <a:extLst>
                  <a:ext uri="{0D108BD9-81ED-4DB2-BD59-A6C34878D82A}">
                    <a16:rowId xmlns:a16="http://schemas.microsoft.com/office/drawing/2014/main" val="1296579051"/>
                  </a:ext>
                </a:extLst>
              </a:tr>
              <a:tr h="343224">
                <a:tc>
                  <a:txBody>
                    <a:bodyPr/>
                    <a:lstStyle/>
                    <a:p>
                      <a:r>
                        <a:rPr lang="es-ES" sz="1200" dirty="0"/>
                        <a:t>1. COMUNIDAD SANTA FE </a:t>
                      </a:r>
                      <a:endParaRPr lang="es-CO" sz="1200" dirty="0"/>
                    </a:p>
                  </a:txBody>
                  <a:tcPr/>
                </a:tc>
                <a:extLst>
                  <a:ext uri="{0D108BD9-81ED-4DB2-BD59-A6C34878D82A}">
                    <a16:rowId xmlns:a16="http://schemas.microsoft.com/office/drawing/2014/main" val="2651554822"/>
                  </a:ext>
                </a:extLst>
              </a:tr>
              <a:tr h="343224">
                <a:tc>
                  <a:txBody>
                    <a:bodyPr/>
                    <a:lstStyle/>
                    <a:p>
                      <a:r>
                        <a:rPr lang="es-ES" sz="1200" dirty="0"/>
                        <a:t>2.  RANCHERIA MARAÑAMANA</a:t>
                      </a:r>
                      <a:endParaRPr lang="es-CO" sz="1200" dirty="0"/>
                    </a:p>
                  </a:txBody>
                  <a:tcPr/>
                </a:tc>
                <a:extLst>
                  <a:ext uri="{0D108BD9-81ED-4DB2-BD59-A6C34878D82A}">
                    <a16:rowId xmlns:a16="http://schemas.microsoft.com/office/drawing/2014/main" val="1245928799"/>
                  </a:ext>
                </a:extLst>
              </a:tr>
              <a:tr h="343224">
                <a:tc>
                  <a:txBody>
                    <a:bodyPr/>
                    <a:lstStyle/>
                    <a:p>
                      <a:r>
                        <a:rPr lang="es-ES" sz="1200" dirty="0"/>
                        <a:t>3.  COMUNIDAD KAURIQUIMANA</a:t>
                      </a:r>
                      <a:endParaRPr lang="es-CO" sz="1200" dirty="0"/>
                    </a:p>
                  </a:txBody>
                  <a:tcPr/>
                </a:tc>
                <a:extLst>
                  <a:ext uri="{0D108BD9-81ED-4DB2-BD59-A6C34878D82A}">
                    <a16:rowId xmlns:a16="http://schemas.microsoft.com/office/drawing/2014/main" val="1232677525"/>
                  </a:ext>
                </a:extLst>
              </a:tr>
              <a:tr h="343224">
                <a:tc>
                  <a:txBody>
                    <a:bodyPr/>
                    <a:lstStyle/>
                    <a:p>
                      <a:r>
                        <a:rPr lang="es-ES" sz="1200" dirty="0"/>
                        <a:t>4. GARRAPATERO</a:t>
                      </a:r>
                      <a:endParaRPr lang="es-CO" sz="1200" dirty="0"/>
                    </a:p>
                  </a:txBody>
                  <a:tcPr/>
                </a:tc>
                <a:extLst>
                  <a:ext uri="{0D108BD9-81ED-4DB2-BD59-A6C34878D82A}">
                    <a16:rowId xmlns:a16="http://schemas.microsoft.com/office/drawing/2014/main" val="1523596572"/>
                  </a:ext>
                </a:extLst>
              </a:tr>
              <a:tr h="343224">
                <a:tc>
                  <a:txBody>
                    <a:bodyPr/>
                    <a:lstStyle/>
                    <a:p>
                      <a:r>
                        <a:rPr lang="es-ES" sz="1200" dirty="0"/>
                        <a:t>5.  COMUNIDAD AMALINA</a:t>
                      </a:r>
                      <a:endParaRPr lang="es-CO" sz="1200" dirty="0"/>
                    </a:p>
                  </a:txBody>
                  <a:tcPr/>
                </a:tc>
                <a:extLst>
                  <a:ext uri="{0D108BD9-81ED-4DB2-BD59-A6C34878D82A}">
                    <a16:rowId xmlns:a16="http://schemas.microsoft.com/office/drawing/2014/main" val="1837571665"/>
                  </a:ext>
                </a:extLst>
              </a:tr>
              <a:tr h="343224">
                <a:tc>
                  <a:txBody>
                    <a:bodyPr/>
                    <a:lstStyle/>
                    <a:p>
                      <a:r>
                        <a:rPr lang="es-ES" sz="1200" dirty="0"/>
                        <a:t>6. COMUNIDAD LA ESPERANZA</a:t>
                      </a:r>
                      <a:endParaRPr lang="es-CO" sz="1200" dirty="0"/>
                    </a:p>
                  </a:txBody>
                  <a:tcPr/>
                </a:tc>
                <a:extLst>
                  <a:ext uri="{0D108BD9-81ED-4DB2-BD59-A6C34878D82A}">
                    <a16:rowId xmlns:a16="http://schemas.microsoft.com/office/drawing/2014/main" val="3671889920"/>
                  </a:ext>
                </a:extLst>
              </a:tr>
              <a:tr h="343224">
                <a:tc>
                  <a:txBody>
                    <a:bodyPr/>
                    <a:lstStyle/>
                    <a:p>
                      <a:r>
                        <a:rPr lang="es-ES" sz="1200" dirty="0"/>
                        <a:t>7.  CORREGIMIENTO CARREIPIA</a:t>
                      </a:r>
                      <a:endParaRPr lang="es-CO" sz="1200" dirty="0"/>
                    </a:p>
                  </a:txBody>
                  <a:tcPr/>
                </a:tc>
                <a:extLst>
                  <a:ext uri="{0D108BD9-81ED-4DB2-BD59-A6C34878D82A}">
                    <a16:rowId xmlns:a16="http://schemas.microsoft.com/office/drawing/2014/main" val="3244198568"/>
                  </a:ext>
                </a:extLst>
              </a:tr>
              <a:tr h="343224">
                <a:tc>
                  <a:txBody>
                    <a:bodyPr/>
                    <a:lstStyle/>
                    <a:p>
                      <a:r>
                        <a:rPr lang="es-ES" sz="1200" dirty="0"/>
                        <a:t>8. RANCHERIA KALANSHIRRA</a:t>
                      </a:r>
                      <a:endParaRPr lang="es-CO" sz="1200" dirty="0"/>
                    </a:p>
                  </a:txBody>
                  <a:tcPr/>
                </a:tc>
                <a:extLst>
                  <a:ext uri="{0D108BD9-81ED-4DB2-BD59-A6C34878D82A}">
                    <a16:rowId xmlns:a16="http://schemas.microsoft.com/office/drawing/2014/main" val="1488902008"/>
                  </a:ext>
                </a:extLst>
              </a:tr>
              <a:tr h="343224">
                <a:tc>
                  <a:txBody>
                    <a:bodyPr/>
                    <a:lstStyle/>
                    <a:p>
                      <a:r>
                        <a:rPr lang="es-ES" sz="1200" dirty="0"/>
                        <a:t>9. COMUNIDAD MAJAYURA</a:t>
                      </a:r>
                      <a:endParaRPr lang="es-CO" sz="1200" dirty="0"/>
                    </a:p>
                  </a:txBody>
                  <a:tcPr/>
                </a:tc>
                <a:extLst>
                  <a:ext uri="{0D108BD9-81ED-4DB2-BD59-A6C34878D82A}">
                    <a16:rowId xmlns:a16="http://schemas.microsoft.com/office/drawing/2014/main" val="3130772207"/>
                  </a:ext>
                </a:extLst>
              </a:tr>
              <a:tr h="343224">
                <a:tc>
                  <a:txBody>
                    <a:bodyPr/>
                    <a:lstStyle/>
                    <a:p>
                      <a:r>
                        <a:rPr lang="es-ES" sz="1200" dirty="0"/>
                        <a:t>10.  MANANTIALES</a:t>
                      </a:r>
                      <a:endParaRPr lang="es-CO" sz="1200" dirty="0"/>
                    </a:p>
                  </a:txBody>
                  <a:tcPr/>
                </a:tc>
                <a:extLst>
                  <a:ext uri="{0D108BD9-81ED-4DB2-BD59-A6C34878D82A}">
                    <a16:rowId xmlns:a16="http://schemas.microsoft.com/office/drawing/2014/main" val="3989779980"/>
                  </a:ext>
                </a:extLst>
              </a:tr>
            </a:tbl>
          </a:graphicData>
        </a:graphic>
      </p:graphicFrame>
    </p:spTree>
    <p:extLst>
      <p:ext uri="{BB962C8B-B14F-4D97-AF65-F5344CB8AC3E}">
        <p14:creationId xmlns:p14="http://schemas.microsoft.com/office/powerpoint/2010/main" val="3626109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sp>
        <p:nvSpPr>
          <p:cNvPr id="5" name="CuadroTexto 4">
            <a:extLst>
              <a:ext uri="{FF2B5EF4-FFF2-40B4-BE49-F238E27FC236}">
                <a16:creationId xmlns:a16="http://schemas.microsoft.com/office/drawing/2014/main" id="{31E34C5A-DC45-1098-FA8C-56CE718DFC35}"/>
              </a:ext>
            </a:extLst>
          </p:cNvPr>
          <p:cNvSpPr txBox="1"/>
          <p:nvPr/>
        </p:nvSpPr>
        <p:spPr>
          <a:xfrm>
            <a:off x="2366309" y="1264555"/>
            <a:ext cx="7232766" cy="369332"/>
          </a:xfrm>
          <a:prstGeom prst="rect">
            <a:avLst/>
          </a:prstGeom>
          <a:noFill/>
        </p:spPr>
        <p:txBody>
          <a:bodyPr wrap="square">
            <a:spAutoFit/>
          </a:bodyPr>
          <a:lstStyle/>
          <a:p>
            <a:pPr algn="ctr"/>
            <a:r>
              <a:rPr lang="es-ES" b="1" dirty="0"/>
              <a:t>EVIDENCIAS DE LAS BRIGADAS </a:t>
            </a:r>
          </a:p>
        </p:txBody>
      </p:sp>
      <p:pic>
        <p:nvPicPr>
          <p:cNvPr id="6" name="Imagen 5">
            <a:extLst>
              <a:ext uri="{FF2B5EF4-FFF2-40B4-BE49-F238E27FC236}">
                <a16:creationId xmlns:a16="http://schemas.microsoft.com/office/drawing/2014/main" id="{4ED20A7D-92C6-C849-318E-E8874023FC61}"/>
              </a:ext>
            </a:extLst>
          </p:cNvPr>
          <p:cNvPicPr>
            <a:picLocks noChangeAspect="1"/>
          </p:cNvPicPr>
          <p:nvPr/>
        </p:nvPicPr>
        <p:blipFill>
          <a:blip r:embed="rId3"/>
          <a:stretch>
            <a:fillRect/>
          </a:stretch>
        </p:blipFill>
        <p:spPr>
          <a:xfrm>
            <a:off x="1905537" y="1733762"/>
            <a:ext cx="2051723" cy="2135711"/>
          </a:xfrm>
          <a:prstGeom prst="rect">
            <a:avLst/>
          </a:prstGeom>
        </p:spPr>
      </p:pic>
      <p:pic>
        <p:nvPicPr>
          <p:cNvPr id="7" name="Imagen 6">
            <a:extLst>
              <a:ext uri="{FF2B5EF4-FFF2-40B4-BE49-F238E27FC236}">
                <a16:creationId xmlns:a16="http://schemas.microsoft.com/office/drawing/2014/main" id="{F03AB247-6739-83F0-2903-C75F3287C12C}"/>
              </a:ext>
            </a:extLst>
          </p:cNvPr>
          <p:cNvPicPr>
            <a:picLocks noChangeAspect="1"/>
          </p:cNvPicPr>
          <p:nvPr/>
        </p:nvPicPr>
        <p:blipFill>
          <a:blip r:embed="rId4"/>
          <a:stretch>
            <a:fillRect/>
          </a:stretch>
        </p:blipFill>
        <p:spPr>
          <a:xfrm>
            <a:off x="4301306" y="1810144"/>
            <a:ext cx="3009524" cy="3142857"/>
          </a:xfrm>
          <a:prstGeom prst="rect">
            <a:avLst/>
          </a:prstGeom>
        </p:spPr>
      </p:pic>
      <p:pic>
        <p:nvPicPr>
          <p:cNvPr id="8" name="Imagen 7">
            <a:extLst>
              <a:ext uri="{FF2B5EF4-FFF2-40B4-BE49-F238E27FC236}">
                <a16:creationId xmlns:a16="http://schemas.microsoft.com/office/drawing/2014/main" id="{E93A3791-E967-22BD-8E09-72F3A55FE181}"/>
              </a:ext>
            </a:extLst>
          </p:cNvPr>
          <p:cNvPicPr>
            <a:picLocks noChangeAspect="1"/>
          </p:cNvPicPr>
          <p:nvPr/>
        </p:nvPicPr>
        <p:blipFill>
          <a:blip r:embed="rId5"/>
          <a:stretch>
            <a:fillRect/>
          </a:stretch>
        </p:blipFill>
        <p:spPr>
          <a:xfrm>
            <a:off x="7783551" y="2586081"/>
            <a:ext cx="3252536" cy="2520220"/>
          </a:xfrm>
          <a:prstGeom prst="rect">
            <a:avLst/>
          </a:prstGeom>
        </p:spPr>
      </p:pic>
    </p:spTree>
    <p:extLst>
      <p:ext uri="{BB962C8B-B14F-4D97-AF65-F5344CB8AC3E}">
        <p14:creationId xmlns:p14="http://schemas.microsoft.com/office/powerpoint/2010/main" val="79888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sp>
        <p:nvSpPr>
          <p:cNvPr id="5" name="CuadroTexto 4">
            <a:extLst>
              <a:ext uri="{FF2B5EF4-FFF2-40B4-BE49-F238E27FC236}">
                <a16:creationId xmlns:a16="http://schemas.microsoft.com/office/drawing/2014/main" id="{31E34C5A-DC45-1098-FA8C-56CE718DFC35}"/>
              </a:ext>
            </a:extLst>
          </p:cNvPr>
          <p:cNvSpPr txBox="1"/>
          <p:nvPr/>
        </p:nvSpPr>
        <p:spPr>
          <a:xfrm>
            <a:off x="2366309" y="1264555"/>
            <a:ext cx="7232766" cy="369332"/>
          </a:xfrm>
          <a:prstGeom prst="rect">
            <a:avLst/>
          </a:prstGeom>
          <a:noFill/>
        </p:spPr>
        <p:txBody>
          <a:bodyPr wrap="square">
            <a:spAutoFit/>
          </a:bodyPr>
          <a:lstStyle/>
          <a:p>
            <a:pPr algn="ctr"/>
            <a:r>
              <a:rPr lang="es-ES" b="1" dirty="0"/>
              <a:t>EVIDENCIAS DE LAS BRIGADAS </a:t>
            </a:r>
          </a:p>
        </p:txBody>
      </p:sp>
      <p:pic>
        <p:nvPicPr>
          <p:cNvPr id="6" name="Imagen 5">
            <a:extLst>
              <a:ext uri="{FF2B5EF4-FFF2-40B4-BE49-F238E27FC236}">
                <a16:creationId xmlns:a16="http://schemas.microsoft.com/office/drawing/2014/main" id="{7F1ACD88-26C6-0F96-2C6B-0D02FF0E0DA7}"/>
              </a:ext>
            </a:extLst>
          </p:cNvPr>
          <p:cNvPicPr>
            <a:picLocks noChangeAspect="1"/>
          </p:cNvPicPr>
          <p:nvPr/>
        </p:nvPicPr>
        <p:blipFill>
          <a:blip r:embed="rId3"/>
          <a:stretch>
            <a:fillRect/>
          </a:stretch>
        </p:blipFill>
        <p:spPr>
          <a:xfrm>
            <a:off x="1827117" y="1764986"/>
            <a:ext cx="3480096" cy="3485714"/>
          </a:xfrm>
          <a:prstGeom prst="rect">
            <a:avLst/>
          </a:prstGeom>
        </p:spPr>
      </p:pic>
      <p:pic>
        <p:nvPicPr>
          <p:cNvPr id="7" name="Imagen 6">
            <a:extLst>
              <a:ext uri="{FF2B5EF4-FFF2-40B4-BE49-F238E27FC236}">
                <a16:creationId xmlns:a16="http://schemas.microsoft.com/office/drawing/2014/main" id="{6023C760-2C2A-A7CE-8569-F9F74ABEC122}"/>
              </a:ext>
            </a:extLst>
          </p:cNvPr>
          <p:cNvPicPr>
            <a:picLocks noChangeAspect="1"/>
          </p:cNvPicPr>
          <p:nvPr/>
        </p:nvPicPr>
        <p:blipFill>
          <a:blip r:embed="rId4"/>
          <a:stretch>
            <a:fillRect/>
          </a:stretch>
        </p:blipFill>
        <p:spPr>
          <a:xfrm>
            <a:off x="5691625" y="1792565"/>
            <a:ext cx="2714286" cy="3476190"/>
          </a:xfrm>
          <a:prstGeom prst="rect">
            <a:avLst/>
          </a:prstGeom>
        </p:spPr>
      </p:pic>
      <p:pic>
        <p:nvPicPr>
          <p:cNvPr id="8" name="Imagen 7">
            <a:extLst>
              <a:ext uri="{FF2B5EF4-FFF2-40B4-BE49-F238E27FC236}">
                <a16:creationId xmlns:a16="http://schemas.microsoft.com/office/drawing/2014/main" id="{BD627EAF-E3E1-08E0-ED8E-D89067993413}"/>
              </a:ext>
            </a:extLst>
          </p:cNvPr>
          <p:cNvPicPr>
            <a:picLocks noChangeAspect="1"/>
          </p:cNvPicPr>
          <p:nvPr/>
        </p:nvPicPr>
        <p:blipFill>
          <a:blip r:embed="rId5"/>
          <a:stretch>
            <a:fillRect/>
          </a:stretch>
        </p:blipFill>
        <p:spPr>
          <a:xfrm>
            <a:off x="8614894" y="1649812"/>
            <a:ext cx="2348450" cy="3618943"/>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Entrada de lápiz 8">
                <a:extLst>
                  <a:ext uri="{FF2B5EF4-FFF2-40B4-BE49-F238E27FC236}">
                    <a16:creationId xmlns:a16="http://schemas.microsoft.com/office/drawing/2014/main" id="{3741705A-2816-6606-4C4A-1624EC3C16AC}"/>
                  </a:ext>
                </a:extLst>
              </p14:cNvPr>
              <p14:cNvContentPartPr/>
              <p14:nvPr/>
            </p14:nvContentPartPr>
            <p14:xfrm>
              <a:off x="3950807" y="2157383"/>
              <a:ext cx="247680" cy="167040"/>
            </p14:xfrm>
          </p:contentPart>
        </mc:Choice>
        <mc:Fallback xmlns="">
          <p:pic>
            <p:nvPicPr>
              <p:cNvPr id="9" name="Entrada de lápiz 8">
                <a:extLst>
                  <a:ext uri="{FF2B5EF4-FFF2-40B4-BE49-F238E27FC236}">
                    <a16:creationId xmlns:a16="http://schemas.microsoft.com/office/drawing/2014/main" id="{3741705A-2816-6606-4C4A-1624EC3C16AC}"/>
                  </a:ext>
                </a:extLst>
              </p:cNvPr>
              <p:cNvPicPr/>
              <p:nvPr/>
            </p:nvPicPr>
            <p:blipFill>
              <a:blip r:embed="rId7"/>
              <a:stretch>
                <a:fillRect/>
              </a:stretch>
            </p:blipFill>
            <p:spPr>
              <a:xfrm>
                <a:off x="3941807" y="2148743"/>
                <a:ext cx="265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trada de lápiz 9">
                <a:extLst>
                  <a:ext uri="{FF2B5EF4-FFF2-40B4-BE49-F238E27FC236}">
                    <a16:creationId xmlns:a16="http://schemas.microsoft.com/office/drawing/2014/main" id="{BA8DF8D3-987A-51D8-7610-C2CCE60935C9}"/>
                  </a:ext>
                </a:extLst>
              </p14:cNvPr>
              <p14:cNvContentPartPr/>
              <p14:nvPr/>
            </p14:nvContentPartPr>
            <p14:xfrm>
              <a:off x="2598287" y="3951983"/>
              <a:ext cx="55800" cy="17640"/>
            </p14:xfrm>
          </p:contentPart>
        </mc:Choice>
        <mc:Fallback xmlns="">
          <p:pic>
            <p:nvPicPr>
              <p:cNvPr id="10" name="Entrada de lápiz 9">
                <a:extLst>
                  <a:ext uri="{FF2B5EF4-FFF2-40B4-BE49-F238E27FC236}">
                    <a16:creationId xmlns:a16="http://schemas.microsoft.com/office/drawing/2014/main" id="{BA8DF8D3-987A-51D8-7610-C2CCE60935C9}"/>
                  </a:ext>
                </a:extLst>
              </p:cNvPr>
              <p:cNvPicPr/>
              <p:nvPr/>
            </p:nvPicPr>
            <p:blipFill>
              <a:blip r:embed="rId9"/>
              <a:stretch>
                <a:fillRect/>
              </a:stretch>
            </p:blipFill>
            <p:spPr>
              <a:xfrm>
                <a:off x="2589647" y="3942983"/>
                <a:ext cx="73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Entrada de lápiz 10">
                <a:extLst>
                  <a:ext uri="{FF2B5EF4-FFF2-40B4-BE49-F238E27FC236}">
                    <a16:creationId xmlns:a16="http://schemas.microsoft.com/office/drawing/2014/main" id="{5833058D-0ABC-CC10-EA2E-8B5ED5FE39C4}"/>
                  </a:ext>
                </a:extLst>
              </p14:cNvPr>
              <p14:cNvContentPartPr/>
              <p14:nvPr/>
            </p14:nvContentPartPr>
            <p14:xfrm>
              <a:off x="2586767" y="3929303"/>
              <a:ext cx="118440" cy="7200"/>
            </p14:xfrm>
          </p:contentPart>
        </mc:Choice>
        <mc:Fallback xmlns="">
          <p:pic>
            <p:nvPicPr>
              <p:cNvPr id="11" name="Entrada de lápiz 10">
                <a:extLst>
                  <a:ext uri="{FF2B5EF4-FFF2-40B4-BE49-F238E27FC236}">
                    <a16:creationId xmlns:a16="http://schemas.microsoft.com/office/drawing/2014/main" id="{5833058D-0ABC-CC10-EA2E-8B5ED5FE39C4}"/>
                  </a:ext>
                </a:extLst>
              </p:cNvPr>
              <p:cNvPicPr/>
              <p:nvPr/>
            </p:nvPicPr>
            <p:blipFill>
              <a:blip r:embed="rId11"/>
              <a:stretch>
                <a:fillRect/>
              </a:stretch>
            </p:blipFill>
            <p:spPr>
              <a:xfrm>
                <a:off x="2577767" y="3920663"/>
                <a:ext cx="136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trada de lápiz 11">
                <a:extLst>
                  <a:ext uri="{FF2B5EF4-FFF2-40B4-BE49-F238E27FC236}">
                    <a16:creationId xmlns:a16="http://schemas.microsoft.com/office/drawing/2014/main" id="{0A680A68-E7A2-81CA-240D-7ACC9D4BEC82}"/>
                  </a:ext>
                </a:extLst>
              </p14:cNvPr>
              <p14:cNvContentPartPr/>
              <p14:nvPr/>
            </p14:nvContentPartPr>
            <p14:xfrm>
              <a:off x="7370447" y="3356183"/>
              <a:ext cx="360" cy="360"/>
            </p14:xfrm>
          </p:contentPart>
        </mc:Choice>
        <mc:Fallback xmlns="">
          <p:pic>
            <p:nvPicPr>
              <p:cNvPr id="12" name="Entrada de lápiz 11">
                <a:extLst>
                  <a:ext uri="{FF2B5EF4-FFF2-40B4-BE49-F238E27FC236}">
                    <a16:creationId xmlns:a16="http://schemas.microsoft.com/office/drawing/2014/main" id="{0A680A68-E7A2-81CA-240D-7ACC9D4BEC82}"/>
                  </a:ext>
                </a:extLst>
              </p:cNvPr>
              <p:cNvPicPr/>
              <p:nvPr/>
            </p:nvPicPr>
            <p:blipFill>
              <a:blip r:embed="rId13"/>
              <a:stretch>
                <a:fillRect/>
              </a:stretch>
            </p:blipFill>
            <p:spPr>
              <a:xfrm>
                <a:off x="7361447" y="334718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Entrada de lápiz 12">
                <a:extLst>
                  <a:ext uri="{FF2B5EF4-FFF2-40B4-BE49-F238E27FC236}">
                    <a16:creationId xmlns:a16="http://schemas.microsoft.com/office/drawing/2014/main" id="{7C9535D3-9666-A9C4-70A3-5EEDDE0066E1}"/>
                  </a:ext>
                </a:extLst>
              </p14:cNvPr>
              <p14:cNvContentPartPr/>
              <p14:nvPr/>
            </p14:nvContentPartPr>
            <p14:xfrm>
              <a:off x="7348487" y="3333863"/>
              <a:ext cx="67680" cy="360"/>
            </p14:xfrm>
          </p:contentPart>
        </mc:Choice>
        <mc:Fallback xmlns="">
          <p:pic>
            <p:nvPicPr>
              <p:cNvPr id="13" name="Entrada de lápiz 12">
                <a:extLst>
                  <a:ext uri="{FF2B5EF4-FFF2-40B4-BE49-F238E27FC236}">
                    <a16:creationId xmlns:a16="http://schemas.microsoft.com/office/drawing/2014/main" id="{7C9535D3-9666-A9C4-70A3-5EEDDE0066E1}"/>
                  </a:ext>
                </a:extLst>
              </p:cNvPr>
              <p:cNvPicPr/>
              <p:nvPr/>
            </p:nvPicPr>
            <p:blipFill>
              <a:blip r:embed="rId15"/>
              <a:stretch>
                <a:fillRect/>
              </a:stretch>
            </p:blipFill>
            <p:spPr>
              <a:xfrm>
                <a:off x="7339487" y="3324863"/>
                <a:ext cx="85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Entrada de lápiz 13">
                <a:extLst>
                  <a:ext uri="{FF2B5EF4-FFF2-40B4-BE49-F238E27FC236}">
                    <a16:creationId xmlns:a16="http://schemas.microsoft.com/office/drawing/2014/main" id="{F287CBB9-3897-6EE7-EB66-CD24A85CFF31}"/>
                  </a:ext>
                </a:extLst>
              </p14:cNvPr>
              <p14:cNvContentPartPr/>
              <p14:nvPr/>
            </p14:nvContentPartPr>
            <p14:xfrm>
              <a:off x="10102847" y="3289223"/>
              <a:ext cx="11160" cy="11880"/>
            </p14:xfrm>
          </p:contentPart>
        </mc:Choice>
        <mc:Fallback xmlns="">
          <p:pic>
            <p:nvPicPr>
              <p:cNvPr id="14" name="Entrada de lápiz 13">
                <a:extLst>
                  <a:ext uri="{FF2B5EF4-FFF2-40B4-BE49-F238E27FC236}">
                    <a16:creationId xmlns:a16="http://schemas.microsoft.com/office/drawing/2014/main" id="{F287CBB9-3897-6EE7-EB66-CD24A85CFF31}"/>
                  </a:ext>
                </a:extLst>
              </p:cNvPr>
              <p:cNvPicPr/>
              <p:nvPr/>
            </p:nvPicPr>
            <p:blipFill>
              <a:blip r:embed="rId17"/>
              <a:stretch>
                <a:fillRect/>
              </a:stretch>
            </p:blipFill>
            <p:spPr>
              <a:xfrm>
                <a:off x="10093847" y="3280223"/>
                <a:ext cx="28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Entrada de lápiz 14">
                <a:extLst>
                  <a:ext uri="{FF2B5EF4-FFF2-40B4-BE49-F238E27FC236}">
                    <a16:creationId xmlns:a16="http://schemas.microsoft.com/office/drawing/2014/main" id="{20E78D2E-A8AD-8990-440C-3C1CA57E6D10}"/>
                  </a:ext>
                </a:extLst>
              </p14:cNvPr>
              <p14:cNvContentPartPr/>
              <p14:nvPr/>
            </p14:nvContentPartPr>
            <p14:xfrm>
              <a:off x="10113647" y="3289223"/>
              <a:ext cx="360" cy="360"/>
            </p14:xfrm>
          </p:contentPart>
        </mc:Choice>
        <mc:Fallback xmlns="">
          <p:pic>
            <p:nvPicPr>
              <p:cNvPr id="15" name="Entrada de lápiz 14">
                <a:extLst>
                  <a:ext uri="{FF2B5EF4-FFF2-40B4-BE49-F238E27FC236}">
                    <a16:creationId xmlns:a16="http://schemas.microsoft.com/office/drawing/2014/main" id="{20E78D2E-A8AD-8990-440C-3C1CA57E6D10}"/>
                  </a:ext>
                </a:extLst>
              </p:cNvPr>
              <p:cNvPicPr/>
              <p:nvPr/>
            </p:nvPicPr>
            <p:blipFill>
              <a:blip r:embed="rId19"/>
              <a:stretch>
                <a:fillRect/>
              </a:stretch>
            </p:blipFill>
            <p:spPr>
              <a:xfrm>
                <a:off x="10105007" y="3280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Entrada de lápiz 19">
                <a:extLst>
                  <a:ext uri="{FF2B5EF4-FFF2-40B4-BE49-F238E27FC236}">
                    <a16:creationId xmlns:a16="http://schemas.microsoft.com/office/drawing/2014/main" id="{93671463-638D-BB92-B810-1BF2D5AF62B8}"/>
                  </a:ext>
                </a:extLst>
              </p14:cNvPr>
              <p14:cNvContentPartPr/>
              <p14:nvPr/>
            </p14:nvContentPartPr>
            <p14:xfrm>
              <a:off x="2843087" y="1359983"/>
              <a:ext cx="360" cy="360"/>
            </p14:xfrm>
          </p:contentPart>
        </mc:Choice>
        <mc:Fallback xmlns="">
          <p:pic>
            <p:nvPicPr>
              <p:cNvPr id="20" name="Entrada de lápiz 19">
                <a:extLst>
                  <a:ext uri="{FF2B5EF4-FFF2-40B4-BE49-F238E27FC236}">
                    <a16:creationId xmlns:a16="http://schemas.microsoft.com/office/drawing/2014/main" id="{93671463-638D-BB92-B810-1BF2D5AF62B8}"/>
                  </a:ext>
                </a:extLst>
              </p:cNvPr>
              <p:cNvPicPr/>
              <p:nvPr/>
            </p:nvPicPr>
            <p:blipFill>
              <a:blip r:embed="rId13"/>
              <a:stretch>
                <a:fillRect/>
              </a:stretch>
            </p:blipFill>
            <p:spPr>
              <a:xfrm>
                <a:off x="2834087" y="1351343"/>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8" name="Entrada de lápiz 27">
                <a:extLst>
                  <a:ext uri="{FF2B5EF4-FFF2-40B4-BE49-F238E27FC236}">
                    <a16:creationId xmlns:a16="http://schemas.microsoft.com/office/drawing/2014/main" id="{4820C662-563E-5C6C-9954-ED87AE55F604}"/>
                  </a:ext>
                </a:extLst>
              </p14:cNvPr>
              <p14:cNvContentPartPr/>
              <p14:nvPr/>
            </p14:nvContentPartPr>
            <p14:xfrm>
              <a:off x="1293287" y="-457"/>
              <a:ext cx="360" cy="360"/>
            </p14:xfrm>
          </p:contentPart>
        </mc:Choice>
        <mc:Fallback xmlns="">
          <p:pic>
            <p:nvPicPr>
              <p:cNvPr id="28" name="Entrada de lápiz 27">
                <a:extLst>
                  <a:ext uri="{FF2B5EF4-FFF2-40B4-BE49-F238E27FC236}">
                    <a16:creationId xmlns:a16="http://schemas.microsoft.com/office/drawing/2014/main" id="{4820C662-563E-5C6C-9954-ED87AE55F604}"/>
                  </a:ext>
                </a:extLst>
              </p:cNvPr>
              <p:cNvPicPr/>
              <p:nvPr/>
            </p:nvPicPr>
            <p:blipFill>
              <a:blip r:embed="rId22"/>
              <a:stretch>
                <a:fillRect/>
              </a:stretch>
            </p:blipFill>
            <p:spPr>
              <a:xfrm>
                <a:off x="1275647" y="-108097"/>
                <a:ext cx="36000" cy="216000"/>
              </a:xfrm>
              <a:prstGeom prst="rect">
                <a:avLst/>
              </a:prstGeom>
            </p:spPr>
          </p:pic>
        </mc:Fallback>
      </mc:AlternateContent>
      <p:grpSp>
        <p:nvGrpSpPr>
          <p:cNvPr id="34" name="Grupo 33">
            <a:extLst>
              <a:ext uri="{FF2B5EF4-FFF2-40B4-BE49-F238E27FC236}">
                <a16:creationId xmlns:a16="http://schemas.microsoft.com/office/drawing/2014/main" id="{3AE726AE-0D26-F5B3-57AC-6508E3B63411}"/>
              </a:ext>
            </a:extLst>
          </p:cNvPr>
          <p:cNvGrpSpPr/>
          <p:nvPr/>
        </p:nvGrpSpPr>
        <p:grpSpPr>
          <a:xfrm>
            <a:off x="2988167" y="2397521"/>
            <a:ext cx="11880" cy="22680"/>
            <a:chOff x="2988167" y="2397521"/>
            <a:chExt cx="11880" cy="22680"/>
          </a:xfrm>
        </p:grpSpPr>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9" name="Entrada de lápiz 28">
                  <a:extLst>
                    <a:ext uri="{FF2B5EF4-FFF2-40B4-BE49-F238E27FC236}">
                      <a16:creationId xmlns:a16="http://schemas.microsoft.com/office/drawing/2014/main" id="{29A0C181-CBEC-DDAC-0DEE-390E96E0503F}"/>
                    </a:ext>
                  </a:extLst>
                </p14:cNvPr>
                <p14:cNvContentPartPr/>
                <p14:nvPr/>
              </p14:nvContentPartPr>
              <p14:xfrm>
                <a:off x="2988167" y="2397521"/>
                <a:ext cx="360" cy="360"/>
              </p14:xfrm>
            </p:contentPart>
          </mc:Choice>
          <mc:Fallback xmlns="">
            <p:pic>
              <p:nvPicPr>
                <p:cNvPr id="29" name="Entrada de lápiz 28">
                  <a:extLst>
                    <a:ext uri="{FF2B5EF4-FFF2-40B4-BE49-F238E27FC236}">
                      <a16:creationId xmlns:a16="http://schemas.microsoft.com/office/drawing/2014/main" id="{29A0C181-CBEC-DDAC-0DEE-390E96E0503F}"/>
                    </a:ext>
                  </a:extLst>
                </p:cNvPr>
                <p:cNvPicPr/>
                <p:nvPr/>
              </p:nvPicPr>
              <p:blipFill>
                <a:blip r:embed="rId24"/>
                <a:stretch>
                  <a:fillRect/>
                </a:stretch>
              </p:blipFill>
              <p:spPr>
                <a:xfrm>
                  <a:off x="2970167" y="228952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0" name="Entrada de lápiz 29">
                  <a:extLst>
                    <a:ext uri="{FF2B5EF4-FFF2-40B4-BE49-F238E27FC236}">
                      <a16:creationId xmlns:a16="http://schemas.microsoft.com/office/drawing/2014/main" id="{5B5608FD-5D4B-0D2E-9B38-335A32FEE07C}"/>
                    </a:ext>
                  </a:extLst>
                </p14:cNvPr>
                <p14:cNvContentPartPr/>
                <p14:nvPr/>
              </p14:nvContentPartPr>
              <p14:xfrm>
                <a:off x="2988167" y="2419841"/>
                <a:ext cx="5040" cy="360"/>
              </p14:xfrm>
            </p:contentPart>
          </mc:Choice>
          <mc:Fallback xmlns="">
            <p:pic>
              <p:nvPicPr>
                <p:cNvPr id="30" name="Entrada de lápiz 29">
                  <a:extLst>
                    <a:ext uri="{FF2B5EF4-FFF2-40B4-BE49-F238E27FC236}">
                      <a16:creationId xmlns:a16="http://schemas.microsoft.com/office/drawing/2014/main" id="{5B5608FD-5D4B-0D2E-9B38-335A32FEE07C}"/>
                    </a:ext>
                  </a:extLst>
                </p:cNvPr>
                <p:cNvPicPr/>
                <p:nvPr/>
              </p:nvPicPr>
              <p:blipFill>
                <a:blip r:embed="rId26"/>
                <a:stretch>
                  <a:fillRect/>
                </a:stretch>
              </p:blipFill>
              <p:spPr>
                <a:xfrm>
                  <a:off x="2970167" y="2311841"/>
                  <a:ext cx="406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1" name="Entrada de lápiz 30">
                  <a:extLst>
                    <a:ext uri="{FF2B5EF4-FFF2-40B4-BE49-F238E27FC236}">
                      <a16:creationId xmlns:a16="http://schemas.microsoft.com/office/drawing/2014/main" id="{C9DE0F99-8C65-0D9B-C214-4678F674936F}"/>
                    </a:ext>
                  </a:extLst>
                </p14:cNvPr>
                <p14:cNvContentPartPr/>
                <p14:nvPr/>
              </p14:nvContentPartPr>
              <p14:xfrm>
                <a:off x="2999327" y="2419841"/>
                <a:ext cx="360" cy="360"/>
              </p14:xfrm>
            </p:contentPart>
          </mc:Choice>
          <mc:Fallback xmlns="">
            <p:pic>
              <p:nvPicPr>
                <p:cNvPr id="31" name="Entrada de lápiz 30">
                  <a:extLst>
                    <a:ext uri="{FF2B5EF4-FFF2-40B4-BE49-F238E27FC236}">
                      <a16:creationId xmlns:a16="http://schemas.microsoft.com/office/drawing/2014/main" id="{C9DE0F99-8C65-0D9B-C214-4678F674936F}"/>
                    </a:ext>
                  </a:extLst>
                </p:cNvPr>
                <p:cNvPicPr/>
                <p:nvPr/>
              </p:nvPicPr>
              <p:blipFill>
                <a:blip r:embed="rId28"/>
                <a:stretch>
                  <a:fillRect/>
                </a:stretch>
              </p:blipFill>
              <p:spPr>
                <a:xfrm>
                  <a:off x="2981687" y="2311841"/>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2" name="Entrada de lápiz 31">
                  <a:extLst>
                    <a:ext uri="{FF2B5EF4-FFF2-40B4-BE49-F238E27FC236}">
                      <a16:creationId xmlns:a16="http://schemas.microsoft.com/office/drawing/2014/main" id="{EAA81E88-C3D1-4C57-D6C8-44CF3873A593}"/>
                    </a:ext>
                  </a:extLst>
                </p14:cNvPr>
                <p14:cNvContentPartPr/>
                <p14:nvPr/>
              </p14:nvContentPartPr>
              <p14:xfrm>
                <a:off x="2995007" y="2419841"/>
                <a:ext cx="5040" cy="360"/>
              </p14:xfrm>
            </p:contentPart>
          </mc:Choice>
          <mc:Fallback xmlns="">
            <p:pic>
              <p:nvPicPr>
                <p:cNvPr id="32" name="Entrada de lápiz 31">
                  <a:extLst>
                    <a:ext uri="{FF2B5EF4-FFF2-40B4-BE49-F238E27FC236}">
                      <a16:creationId xmlns:a16="http://schemas.microsoft.com/office/drawing/2014/main" id="{EAA81E88-C3D1-4C57-D6C8-44CF3873A593}"/>
                    </a:ext>
                  </a:extLst>
                </p:cNvPr>
                <p:cNvPicPr/>
                <p:nvPr/>
              </p:nvPicPr>
              <p:blipFill>
                <a:blip r:embed="rId30"/>
                <a:stretch>
                  <a:fillRect/>
                </a:stretch>
              </p:blipFill>
              <p:spPr>
                <a:xfrm>
                  <a:off x="2977007" y="2311841"/>
                  <a:ext cx="4068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33" name="Entrada de lápiz 32">
                  <a:extLst>
                    <a:ext uri="{FF2B5EF4-FFF2-40B4-BE49-F238E27FC236}">
                      <a16:creationId xmlns:a16="http://schemas.microsoft.com/office/drawing/2014/main" id="{0C6739A4-9F68-F5DA-5899-05B5077D599F}"/>
                    </a:ext>
                  </a:extLst>
                </p14:cNvPr>
                <p14:cNvContentPartPr/>
                <p14:nvPr/>
              </p14:nvContentPartPr>
              <p14:xfrm>
                <a:off x="2988167" y="2419841"/>
                <a:ext cx="360" cy="360"/>
              </p14:xfrm>
            </p:contentPart>
          </mc:Choice>
          <mc:Fallback xmlns="">
            <p:pic>
              <p:nvPicPr>
                <p:cNvPr id="33" name="Entrada de lápiz 32">
                  <a:extLst>
                    <a:ext uri="{FF2B5EF4-FFF2-40B4-BE49-F238E27FC236}">
                      <a16:creationId xmlns:a16="http://schemas.microsoft.com/office/drawing/2014/main" id="{0C6739A4-9F68-F5DA-5899-05B5077D599F}"/>
                    </a:ext>
                  </a:extLst>
                </p:cNvPr>
                <p:cNvPicPr/>
                <p:nvPr/>
              </p:nvPicPr>
              <p:blipFill>
                <a:blip r:embed="rId32"/>
                <a:stretch>
                  <a:fillRect/>
                </a:stretch>
              </p:blipFill>
              <p:spPr>
                <a:xfrm>
                  <a:off x="2970167" y="2311841"/>
                  <a:ext cx="36000" cy="21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35" name="Entrada de lápiz 34">
                <a:extLst>
                  <a:ext uri="{FF2B5EF4-FFF2-40B4-BE49-F238E27FC236}">
                    <a16:creationId xmlns:a16="http://schemas.microsoft.com/office/drawing/2014/main" id="{49655E4F-15CF-062D-4E1A-769B61B86088}"/>
                  </a:ext>
                </a:extLst>
              </p14:cNvPr>
              <p14:cNvContentPartPr/>
              <p14:nvPr/>
            </p14:nvContentPartPr>
            <p14:xfrm>
              <a:off x="323087" y="44201"/>
              <a:ext cx="360" cy="360"/>
            </p14:xfrm>
          </p:contentPart>
        </mc:Choice>
        <mc:Fallback xmlns="">
          <p:pic>
            <p:nvPicPr>
              <p:cNvPr id="35" name="Entrada de lápiz 34">
                <a:extLst>
                  <a:ext uri="{FF2B5EF4-FFF2-40B4-BE49-F238E27FC236}">
                    <a16:creationId xmlns:a16="http://schemas.microsoft.com/office/drawing/2014/main" id="{49655E4F-15CF-062D-4E1A-769B61B86088}"/>
                  </a:ext>
                </a:extLst>
              </p:cNvPr>
              <p:cNvPicPr/>
              <p:nvPr/>
            </p:nvPicPr>
            <p:blipFill>
              <a:blip r:embed="rId13"/>
              <a:stretch>
                <a:fillRect/>
              </a:stretch>
            </p:blipFill>
            <p:spPr>
              <a:xfrm>
                <a:off x="314087" y="35561"/>
                <a:ext cx="18000" cy="18000"/>
              </a:xfrm>
              <a:prstGeom prst="rect">
                <a:avLst/>
              </a:prstGeom>
            </p:spPr>
          </p:pic>
        </mc:Fallback>
      </mc:AlternateContent>
    </p:spTree>
    <p:extLst>
      <p:ext uri="{BB962C8B-B14F-4D97-AF65-F5344CB8AC3E}">
        <p14:creationId xmlns:p14="http://schemas.microsoft.com/office/powerpoint/2010/main" val="66920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sp>
        <p:nvSpPr>
          <p:cNvPr id="5" name="CuadroTexto 4">
            <a:extLst>
              <a:ext uri="{FF2B5EF4-FFF2-40B4-BE49-F238E27FC236}">
                <a16:creationId xmlns:a16="http://schemas.microsoft.com/office/drawing/2014/main" id="{31E34C5A-DC45-1098-FA8C-56CE718DFC35}"/>
              </a:ext>
            </a:extLst>
          </p:cNvPr>
          <p:cNvSpPr txBox="1"/>
          <p:nvPr/>
        </p:nvSpPr>
        <p:spPr>
          <a:xfrm>
            <a:off x="641737" y="1054239"/>
            <a:ext cx="7232766" cy="923330"/>
          </a:xfrm>
          <a:prstGeom prst="rect">
            <a:avLst/>
          </a:prstGeom>
          <a:noFill/>
        </p:spPr>
        <p:txBody>
          <a:bodyPr wrap="square">
            <a:spAutoFit/>
          </a:bodyPr>
          <a:lstStyle/>
          <a:p>
            <a:pPr algn="ctr"/>
            <a:r>
              <a:rPr lang="es-ES" b="1" dirty="0"/>
              <a:t>PRESENTACIÓN DE ATENCIÓN A MENORES CON CASO DE DESNUTRICIÓN AGUDA MODERADA, RIESGO DE DNT Y BUSQUEDA ACTIVA </a:t>
            </a:r>
          </a:p>
        </p:txBody>
      </p:sp>
      <p:pic>
        <p:nvPicPr>
          <p:cNvPr id="6" name="Imagen 5">
            <a:extLst>
              <a:ext uri="{FF2B5EF4-FFF2-40B4-BE49-F238E27FC236}">
                <a16:creationId xmlns:a16="http://schemas.microsoft.com/office/drawing/2014/main" id="{6824991C-0C10-4D5E-8306-E48D1A8CA101}"/>
              </a:ext>
            </a:extLst>
          </p:cNvPr>
          <p:cNvPicPr>
            <a:picLocks noChangeAspect="1"/>
          </p:cNvPicPr>
          <p:nvPr/>
        </p:nvPicPr>
        <p:blipFill>
          <a:blip r:embed="rId3"/>
          <a:stretch>
            <a:fillRect/>
          </a:stretch>
        </p:blipFill>
        <p:spPr>
          <a:xfrm>
            <a:off x="962496" y="2187885"/>
            <a:ext cx="4633292" cy="3097793"/>
          </a:xfrm>
          <a:prstGeom prst="rect">
            <a:avLst/>
          </a:prstGeom>
        </p:spPr>
      </p:pic>
      <p:pic>
        <p:nvPicPr>
          <p:cNvPr id="7" name="Imagen 6">
            <a:extLst>
              <a:ext uri="{FF2B5EF4-FFF2-40B4-BE49-F238E27FC236}">
                <a16:creationId xmlns:a16="http://schemas.microsoft.com/office/drawing/2014/main" id="{0CFD76B0-154D-AF33-BBD7-9AC778EC9EA9}"/>
              </a:ext>
            </a:extLst>
          </p:cNvPr>
          <p:cNvPicPr>
            <a:picLocks noChangeAspect="1"/>
          </p:cNvPicPr>
          <p:nvPr/>
        </p:nvPicPr>
        <p:blipFill>
          <a:blip r:embed="rId4"/>
          <a:stretch>
            <a:fillRect/>
          </a:stretch>
        </p:blipFill>
        <p:spPr>
          <a:xfrm>
            <a:off x="5741790" y="2320995"/>
            <a:ext cx="1858672" cy="2676376"/>
          </a:xfrm>
          <a:prstGeom prst="rect">
            <a:avLst/>
          </a:prstGeom>
        </p:spPr>
      </p:pic>
      <p:pic>
        <p:nvPicPr>
          <p:cNvPr id="8" name="Imagen 7">
            <a:extLst>
              <a:ext uri="{FF2B5EF4-FFF2-40B4-BE49-F238E27FC236}">
                <a16:creationId xmlns:a16="http://schemas.microsoft.com/office/drawing/2014/main" id="{056E3C51-2BD1-BBC5-5912-0BF47F41C092}"/>
              </a:ext>
            </a:extLst>
          </p:cNvPr>
          <p:cNvPicPr>
            <a:picLocks noChangeAspect="1"/>
          </p:cNvPicPr>
          <p:nvPr/>
        </p:nvPicPr>
        <p:blipFill>
          <a:blip r:embed="rId5"/>
          <a:stretch>
            <a:fillRect/>
          </a:stretch>
        </p:blipFill>
        <p:spPr>
          <a:xfrm>
            <a:off x="7979782" y="1263289"/>
            <a:ext cx="2376538" cy="2078807"/>
          </a:xfrm>
          <a:prstGeom prst="rect">
            <a:avLst/>
          </a:prstGeom>
        </p:spPr>
      </p:pic>
      <p:pic>
        <p:nvPicPr>
          <p:cNvPr id="9" name="Imagen 8">
            <a:extLst>
              <a:ext uri="{FF2B5EF4-FFF2-40B4-BE49-F238E27FC236}">
                <a16:creationId xmlns:a16="http://schemas.microsoft.com/office/drawing/2014/main" id="{4922838E-7408-1B99-F976-4DC33923634D}"/>
              </a:ext>
            </a:extLst>
          </p:cNvPr>
          <p:cNvPicPr>
            <a:picLocks noChangeAspect="1"/>
          </p:cNvPicPr>
          <p:nvPr/>
        </p:nvPicPr>
        <p:blipFill>
          <a:blip r:embed="rId6"/>
          <a:stretch>
            <a:fillRect/>
          </a:stretch>
        </p:blipFill>
        <p:spPr>
          <a:xfrm>
            <a:off x="7928873" y="3474132"/>
            <a:ext cx="2371550" cy="2280102"/>
          </a:xfrm>
          <a:prstGeom prst="rect">
            <a:avLst/>
          </a:prstGeom>
        </p:spPr>
      </p:pic>
      <mc:AlternateContent xmlns:mc="http://schemas.openxmlformats.org/markup-compatibility/2006" xmlns:p14="http://schemas.microsoft.com/office/powerpoint/2010/main">
        <mc:Choice Requires="p14">
          <p:contentPart p14:bwMode="auto" r:id="rId7">
            <p14:nvContentPartPr>
              <p14:cNvPr id="10" name="Entrada de lápiz 9">
                <a:extLst>
                  <a:ext uri="{FF2B5EF4-FFF2-40B4-BE49-F238E27FC236}">
                    <a16:creationId xmlns:a16="http://schemas.microsoft.com/office/drawing/2014/main" id="{DC3DC0D5-6E9D-E6D3-46A2-7B0350AE5437}"/>
                  </a:ext>
                </a:extLst>
              </p14:cNvPr>
              <p14:cNvContentPartPr/>
              <p14:nvPr/>
            </p14:nvContentPartPr>
            <p14:xfrm>
              <a:off x="10013207" y="4092023"/>
              <a:ext cx="86760" cy="189360"/>
            </p14:xfrm>
          </p:contentPart>
        </mc:Choice>
        <mc:Fallback xmlns="">
          <p:pic>
            <p:nvPicPr>
              <p:cNvPr id="10" name="Entrada de lápiz 9">
                <a:extLst>
                  <a:ext uri="{FF2B5EF4-FFF2-40B4-BE49-F238E27FC236}">
                    <a16:creationId xmlns:a16="http://schemas.microsoft.com/office/drawing/2014/main" id="{DC3DC0D5-6E9D-E6D3-46A2-7B0350AE5437}"/>
                  </a:ext>
                </a:extLst>
              </p:cNvPr>
              <p:cNvPicPr/>
              <p:nvPr/>
            </p:nvPicPr>
            <p:blipFill>
              <a:blip r:embed="rId8"/>
              <a:stretch>
                <a:fillRect/>
              </a:stretch>
            </p:blipFill>
            <p:spPr>
              <a:xfrm>
                <a:off x="10004567" y="4083383"/>
                <a:ext cx="104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Entrada de lápiz 10">
                <a:extLst>
                  <a:ext uri="{FF2B5EF4-FFF2-40B4-BE49-F238E27FC236}">
                    <a16:creationId xmlns:a16="http://schemas.microsoft.com/office/drawing/2014/main" id="{A4EFD513-992A-CC71-A99B-53E55F8A96F7}"/>
                  </a:ext>
                </a:extLst>
              </p14:cNvPr>
              <p14:cNvContentPartPr/>
              <p14:nvPr/>
            </p14:nvContentPartPr>
            <p14:xfrm>
              <a:off x="10013207" y="4103543"/>
              <a:ext cx="35280" cy="135000"/>
            </p14:xfrm>
          </p:contentPart>
        </mc:Choice>
        <mc:Fallback xmlns="">
          <p:pic>
            <p:nvPicPr>
              <p:cNvPr id="11" name="Entrada de lápiz 10">
                <a:extLst>
                  <a:ext uri="{FF2B5EF4-FFF2-40B4-BE49-F238E27FC236}">
                    <a16:creationId xmlns:a16="http://schemas.microsoft.com/office/drawing/2014/main" id="{A4EFD513-992A-CC71-A99B-53E55F8A96F7}"/>
                  </a:ext>
                </a:extLst>
              </p:cNvPr>
              <p:cNvPicPr/>
              <p:nvPr/>
            </p:nvPicPr>
            <p:blipFill>
              <a:blip r:embed="rId10"/>
              <a:stretch>
                <a:fillRect/>
              </a:stretch>
            </p:blipFill>
            <p:spPr>
              <a:xfrm>
                <a:off x="9950567" y="4040543"/>
                <a:ext cx="1609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Entrada de lápiz 12">
                <a:extLst>
                  <a:ext uri="{FF2B5EF4-FFF2-40B4-BE49-F238E27FC236}">
                    <a16:creationId xmlns:a16="http://schemas.microsoft.com/office/drawing/2014/main" id="{6345EA51-4341-4250-0BC4-A3522746D477}"/>
                  </a:ext>
                </a:extLst>
              </p14:cNvPr>
              <p14:cNvContentPartPr/>
              <p14:nvPr/>
            </p14:nvContentPartPr>
            <p14:xfrm>
              <a:off x="8842487" y="1862183"/>
              <a:ext cx="131040" cy="82080"/>
            </p14:xfrm>
          </p:contentPart>
        </mc:Choice>
        <mc:Fallback xmlns="">
          <p:pic>
            <p:nvPicPr>
              <p:cNvPr id="13" name="Entrada de lápiz 12">
                <a:extLst>
                  <a:ext uri="{FF2B5EF4-FFF2-40B4-BE49-F238E27FC236}">
                    <a16:creationId xmlns:a16="http://schemas.microsoft.com/office/drawing/2014/main" id="{6345EA51-4341-4250-0BC4-A3522746D477}"/>
                  </a:ext>
                </a:extLst>
              </p:cNvPr>
              <p:cNvPicPr/>
              <p:nvPr/>
            </p:nvPicPr>
            <p:blipFill>
              <a:blip r:embed="rId12"/>
              <a:stretch>
                <a:fillRect/>
              </a:stretch>
            </p:blipFill>
            <p:spPr>
              <a:xfrm>
                <a:off x="8824847" y="1844183"/>
                <a:ext cx="166680" cy="117720"/>
              </a:xfrm>
              <a:prstGeom prst="rect">
                <a:avLst/>
              </a:prstGeom>
            </p:spPr>
          </p:pic>
        </mc:Fallback>
      </mc:AlternateContent>
    </p:spTree>
    <p:extLst>
      <p:ext uri="{BB962C8B-B14F-4D97-AF65-F5344CB8AC3E}">
        <p14:creationId xmlns:p14="http://schemas.microsoft.com/office/powerpoint/2010/main" val="797414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329125" y="1175379"/>
            <a:ext cx="8915400" cy="3777622"/>
          </a:xfrm>
        </p:spPr>
        <p:txBody>
          <a:bodyPr/>
          <a:lstStyle/>
          <a:p>
            <a:pPr algn="ctr"/>
            <a:endParaRPr lang="es-ES" b="1" dirty="0"/>
          </a:p>
          <a:p>
            <a:pPr marL="0" indent="0" algn="ctr">
              <a:buNone/>
            </a:pPr>
            <a:endParaRPr lang="es-CO" b="1" dirty="0"/>
          </a:p>
        </p:txBody>
      </p:sp>
      <p:pic>
        <p:nvPicPr>
          <p:cNvPr id="6" name="Imagen 5">
            <a:extLst>
              <a:ext uri="{FF2B5EF4-FFF2-40B4-BE49-F238E27FC236}">
                <a16:creationId xmlns:a16="http://schemas.microsoft.com/office/drawing/2014/main" id="{E0F70843-A28C-388B-DEB2-FBD7592A3183}"/>
              </a:ext>
            </a:extLst>
          </p:cNvPr>
          <p:cNvPicPr>
            <a:picLocks noChangeAspect="1"/>
          </p:cNvPicPr>
          <p:nvPr/>
        </p:nvPicPr>
        <p:blipFill>
          <a:blip r:embed="rId3"/>
          <a:stretch>
            <a:fillRect/>
          </a:stretch>
        </p:blipFill>
        <p:spPr>
          <a:xfrm>
            <a:off x="4555288" y="1053882"/>
            <a:ext cx="5090122" cy="2269430"/>
          </a:xfrm>
          <a:prstGeom prst="rect">
            <a:avLst/>
          </a:prstGeom>
        </p:spPr>
      </p:pic>
      <p:pic>
        <p:nvPicPr>
          <p:cNvPr id="7" name="Imagen 6">
            <a:extLst>
              <a:ext uri="{FF2B5EF4-FFF2-40B4-BE49-F238E27FC236}">
                <a16:creationId xmlns:a16="http://schemas.microsoft.com/office/drawing/2014/main" id="{B82E830F-AB1B-AB48-9973-66337E8C0A4F}"/>
              </a:ext>
            </a:extLst>
          </p:cNvPr>
          <p:cNvPicPr>
            <a:picLocks noChangeAspect="1"/>
          </p:cNvPicPr>
          <p:nvPr/>
        </p:nvPicPr>
        <p:blipFill>
          <a:blip r:embed="rId4"/>
          <a:stretch>
            <a:fillRect/>
          </a:stretch>
        </p:blipFill>
        <p:spPr>
          <a:xfrm>
            <a:off x="1723880" y="1119856"/>
            <a:ext cx="2493480" cy="3261643"/>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Entrada de lápiz 7">
                <a:extLst>
                  <a:ext uri="{FF2B5EF4-FFF2-40B4-BE49-F238E27FC236}">
                    <a16:creationId xmlns:a16="http://schemas.microsoft.com/office/drawing/2014/main" id="{33DB3663-CEFF-89B7-E2D6-80AC6166B249}"/>
                  </a:ext>
                </a:extLst>
              </p14:cNvPr>
              <p14:cNvContentPartPr/>
              <p14:nvPr/>
            </p14:nvContentPartPr>
            <p14:xfrm>
              <a:off x="2910047" y="2876663"/>
              <a:ext cx="167400" cy="45720"/>
            </p14:xfrm>
          </p:contentPart>
        </mc:Choice>
        <mc:Fallback xmlns="">
          <p:pic>
            <p:nvPicPr>
              <p:cNvPr id="8" name="Entrada de lápiz 7">
                <a:extLst>
                  <a:ext uri="{FF2B5EF4-FFF2-40B4-BE49-F238E27FC236}">
                    <a16:creationId xmlns:a16="http://schemas.microsoft.com/office/drawing/2014/main" id="{33DB3663-CEFF-89B7-E2D6-80AC6166B249}"/>
                  </a:ext>
                </a:extLst>
              </p:cNvPr>
              <p:cNvPicPr/>
              <p:nvPr/>
            </p:nvPicPr>
            <p:blipFill>
              <a:blip r:embed="rId6"/>
              <a:stretch>
                <a:fillRect/>
              </a:stretch>
            </p:blipFill>
            <p:spPr>
              <a:xfrm>
                <a:off x="2892047" y="2858663"/>
                <a:ext cx="203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CEE4898A-6DFB-3B71-94C5-D92CC5DA96D4}"/>
                  </a:ext>
                </a:extLst>
              </p14:cNvPr>
              <p14:cNvContentPartPr/>
              <p14:nvPr/>
            </p14:nvContentPartPr>
            <p14:xfrm>
              <a:off x="8662487" y="1610543"/>
              <a:ext cx="2160" cy="6840"/>
            </p14:xfrm>
          </p:contentPart>
        </mc:Choice>
        <mc:Fallback xmlns="">
          <p:pic>
            <p:nvPicPr>
              <p:cNvPr id="9" name="Entrada de lápiz 8">
                <a:extLst>
                  <a:ext uri="{FF2B5EF4-FFF2-40B4-BE49-F238E27FC236}">
                    <a16:creationId xmlns:a16="http://schemas.microsoft.com/office/drawing/2014/main" id="{CEE4898A-6DFB-3B71-94C5-D92CC5DA96D4}"/>
                  </a:ext>
                </a:extLst>
              </p:cNvPr>
              <p:cNvPicPr/>
              <p:nvPr/>
            </p:nvPicPr>
            <p:blipFill>
              <a:blip r:embed="rId8"/>
              <a:stretch>
                <a:fillRect/>
              </a:stretch>
            </p:blipFill>
            <p:spPr>
              <a:xfrm>
                <a:off x="8644487" y="1592543"/>
                <a:ext cx="37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Entrada de lápiz 12">
                <a:extLst>
                  <a:ext uri="{FF2B5EF4-FFF2-40B4-BE49-F238E27FC236}">
                    <a16:creationId xmlns:a16="http://schemas.microsoft.com/office/drawing/2014/main" id="{9DBEFB7F-B6B8-6858-73CB-747492839DFA}"/>
                  </a:ext>
                </a:extLst>
              </p14:cNvPr>
              <p14:cNvContentPartPr/>
              <p14:nvPr/>
            </p14:nvContentPartPr>
            <p14:xfrm>
              <a:off x="5281007" y="2887823"/>
              <a:ext cx="5040" cy="360"/>
            </p14:xfrm>
          </p:contentPart>
        </mc:Choice>
        <mc:Fallback xmlns="">
          <p:pic>
            <p:nvPicPr>
              <p:cNvPr id="13" name="Entrada de lápiz 12">
                <a:extLst>
                  <a:ext uri="{FF2B5EF4-FFF2-40B4-BE49-F238E27FC236}">
                    <a16:creationId xmlns:a16="http://schemas.microsoft.com/office/drawing/2014/main" id="{9DBEFB7F-B6B8-6858-73CB-747492839DFA}"/>
                  </a:ext>
                </a:extLst>
              </p:cNvPr>
              <p:cNvPicPr/>
              <p:nvPr/>
            </p:nvPicPr>
            <p:blipFill>
              <a:blip r:embed="rId10"/>
              <a:stretch>
                <a:fillRect/>
              </a:stretch>
            </p:blipFill>
            <p:spPr>
              <a:xfrm>
                <a:off x="5227007" y="2780183"/>
                <a:ext cx="112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Entrada de lápiz 13">
                <a:extLst>
                  <a:ext uri="{FF2B5EF4-FFF2-40B4-BE49-F238E27FC236}">
                    <a16:creationId xmlns:a16="http://schemas.microsoft.com/office/drawing/2014/main" id="{3EAA1A85-100E-8A7C-42A8-402CED9520CA}"/>
                  </a:ext>
                </a:extLst>
              </p14:cNvPr>
              <p14:cNvContentPartPr/>
              <p14:nvPr/>
            </p14:nvContentPartPr>
            <p14:xfrm>
              <a:off x="6935927" y="2526743"/>
              <a:ext cx="360" cy="4680"/>
            </p14:xfrm>
          </p:contentPart>
        </mc:Choice>
        <mc:Fallback xmlns="">
          <p:pic>
            <p:nvPicPr>
              <p:cNvPr id="14" name="Entrada de lápiz 13">
                <a:extLst>
                  <a:ext uri="{FF2B5EF4-FFF2-40B4-BE49-F238E27FC236}">
                    <a16:creationId xmlns:a16="http://schemas.microsoft.com/office/drawing/2014/main" id="{3EAA1A85-100E-8A7C-42A8-402CED9520CA}"/>
                  </a:ext>
                </a:extLst>
              </p:cNvPr>
              <p:cNvPicPr/>
              <p:nvPr/>
            </p:nvPicPr>
            <p:blipFill>
              <a:blip r:embed="rId12"/>
              <a:stretch>
                <a:fillRect/>
              </a:stretch>
            </p:blipFill>
            <p:spPr>
              <a:xfrm>
                <a:off x="6881927" y="2418743"/>
                <a:ext cx="108000" cy="220320"/>
              </a:xfrm>
              <a:prstGeom prst="rect">
                <a:avLst/>
              </a:prstGeom>
            </p:spPr>
          </p:pic>
        </mc:Fallback>
      </mc:AlternateContent>
      <p:pic>
        <p:nvPicPr>
          <p:cNvPr id="5" name="Imagen 4">
            <a:extLst>
              <a:ext uri="{FF2B5EF4-FFF2-40B4-BE49-F238E27FC236}">
                <a16:creationId xmlns:a16="http://schemas.microsoft.com/office/drawing/2014/main" id="{86109126-B2D5-76B5-8A3F-8E3B53C1DBD8}"/>
              </a:ext>
            </a:extLst>
          </p:cNvPr>
          <p:cNvPicPr>
            <a:picLocks noChangeAspect="1"/>
          </p:cNvPicPr>
          <p:nvPr/>
        </p:nvPicPr>
        <p:blipFill>
          <a:blip r:embed="rId13"/>
          <a:stretch>
            <a:fillRect/>
          </a:stretch>
        </p:blipFill>
        <p:spPr>
          <a:xfrm>
            <a:off x="4442447" y="3429000"/>
            <a:ext cx="2493480" cy="2204861"/>
          </a:xfrm>
          <a:prstGeom prst="rect">
            <a:avLst/>
          </a:prstGeom>
        </p:spPr>
      </p:pic>
      <p:pic>
        <p:nvPicPr>
          <p:cNvPr id="10" name="Imagen 9">
            <a:extLst>
              <a:ext uri="{FF2B5EF4-FFF2-40B4-BE49-F238E27FC236}">
                <a16:creationId xmlns:a16="http://schemas.microsoft.com/office/drawing/2014/main" id="{76A1A74A-57B0-6993-6B38-DF17BEFC4BA5}"/>
              </a:ext>
            </a:extLst>
          </p:cNvPr>
          <p:cNvPicPr>
            <a:picLocks noChangeAspect="1"/>
          </p:cNvPicPr>
          <p:nvPr/>
        </p:nvPicPr>
        <p:blipFill>
          <a:blip r:embed="rId14"/>
          <a:stretch>
            <a:fillRect/>
          </a:stretch>
        </p:blipFill>
        <p:spPr>
          <a:xfrm>
            <a:off x="7273855" y="3280207"/>
            <a:ext cx="2037413" cy="2353654"/>
          </a:xfrm>
          <a:prstGeom prst="rect">
            <a:avLst/>
          </a:prstGeom>
        </p:spPr>
      </p:pic>
    </p:spTree>
    <p:extLst>
      <p:ext uri="{BB962C8B-B14F-4D97-AF65-F5344CB8AC3E}">
        <p14:creationId xmlns:p14="http://schemas.microsoft.com/office/powerpoint/2010/main" val="1650650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383"/>
                <a:ext cx="18000" cy="18000"/>
              </a:xfrm>
              <a:prstGeom prst="rect">
                <a:avLst/>
              </a:prstGeom>
            </p:spPr>
          </p:pic>
        </mc:Fallback>
      </mc:AlternateContent>
      <p:pic>
        <p:nvPicPr>
          <p:cNvPr id="11" name="Marcador de contenido 10">
            <a:extLst>
              <a:ext uri="{FF2B5EF4-FFF2-40B4-BE49-F238E27FC236}">
                <a16:creationId xmlns:a16="http://schemas.microsoft.com/office/drawing/2014/main" id="{E8DC51EF-F751-385A-40D2-52C1143A4891}"/>
              </a:ext>
            </a:extLst>
          </p:cNvPr>
          <p:cNvPicPr>
            <a:picLocks noGrp="1" noChangeAspect="1"/>
          </p:cNvPicPr>
          <p:nvPr>
            <p:ph idx="1"/>
          </p:nvPr>
        </p:nvPicPr>
        <p:blipFill>
          <a:blip r:embed="rId5"/>
          <a:stretch>
            <a:fillRect/>
          </a:stretch>
        </p:blipFill>
        <p:spPr>
          <a:xfrm>
            <a:off x="1420942" y="2777261"/>
            <a:ext cx="3001603" cy="2675685"/>
          </a:xfrm>
          <a:prstGeom prst="rect">
            <a:avLst/>
          </a:prstGeom>
        </p:spPr>
      </p:pic>
      <p:pic>
        <p:nvPicPr>
          <p:cNvPr id="9" name="Imagen 8">
            <a:extLst>
              <a:ext uri="{FF2B5EF4-FFF2-40B4-BE49-F238E27FC236}">
                <a16:creationId xmlns:a16="http://schemas.microsoft.com/office/drawing/2014/main" id="{10330E9C-E4C0-E3B6-DFFE-B5C87136ED8B}"/>
              </a:ext>
            </a:extLst>
          </p:cNvPr>
          <p:cNvPicPr>
            <a:picLocks noChangeAspect="1"/>
          </p:cNvPicPr>
          <p:nvPr/>
        </p:nvPicPr>
        <p:blipFill>
          <a:blip r:embed="rId6"/>
          <a:stretch>
            <a:fillRect/>
          </a:stretch>
        </p:blipFill>
        <p:spPr>
          <a:xfrm>
            <a:off x="3138102" y="866133"/>
            <a:ext cx="5881807" cy="1875816"/>
          </a:xfrm>
          <a:prstGeom prst="rect">
            <a:avLst/>
          </a:prstGeom>
        </p:spPr>
      </p:pic>
      <p:pic>
        <p:nvPicPr>
          <p:cNvPr id="10" name="Imagen 9">
            <a:extLst>
              <a:ext uri="{FF2B5EF4-FFF2-40B4-BE49-F238E27FC236}">
                <a16:creationId xmlns:a16="http://schemas.microsoft.com/office/drawing/2014/main" id="{2744B092-FC71-4E3E-363C-28CA9AF36E03}"/>
              </a:ext>
            </a:extLst>
          </p:cNvPr>
          <p:cNvPicPr>
            <a:picLocks noChangeAspect="1"/>
          </p:cNvPicPr>
          <p:nvPr/>
        </p:nvPicPr>
        <p:blipFill>
          <a:blip r:embed="rId7"/>
          <a:stretch>
            <a:fillRect/>
          </a:stretch>
        </p:blipFill>
        <p:spPr>
          <a:xfrm>
            <a:off x="5008052" y="2826724"/>
            <a:ext cx="2632001" cy="2675685"/>
          </a:xfrm>
          <a:prstGeom prst="rect">
            <a:avLst/>
          </a:prstGeom>
        </p:spPr>
      </p:pic>
      <p:pic>
        <p:nvPicPr>
          <p:cNvPr id="12" name="Imagen 11">
            <a:extLst>
              <a:ext uri="{FF2B5EF4-FFF2-40B4-BE49-F238E27FC236}">
                <a16:creationId xmlns:a16="http://schemas.microsoft.com/office/drawing/2014/main" id="{F6CDA013-63A0-0265-A64E-E80B5DE2EC37}"/>
              </a:ext>
            </a:extLst>
          </p:cNvPr>
          <p:cNvPicPr>
            <a:picLocks noChangeAspect="1"/>
          </p:cNvPicPr>
          <p:nvPr/>
        </p:nvPicPr>
        <p:blipFill>
          <a:blip r:embed="rId8"/>
          <a:stretch>
            <a:fillRect/>
          </a:stretch>
        </p:blipFill>
        <p:spPr>
          <a:xfrm>
            <a:off x="7887214" y="2752529"/>
            <a:ext cx="2706859" cy="2725148"/>
          </a:xfrm>
          <a:prstGeom prst="rect">
            <a:avLst/>
          </a:prstGeom>
        </p:spPr>
      </p:pic>
      <mc:AlternateContent xmlns:mc="http://schemas.openxmlformats.org/markup-compatibility/2006" xmlns:p14="http://schemas.microsoft.com/office/powerpoint/2010/main">
        <mc:Choice Requires="p14">
          <p:contentPart p14:bwMode="auto" r:id="rId9">
            <p14:nvContentPartPr>
              <p14:cNvPr id="13" name="Entrada de lápiz 12">
                <a:extLst>
                  <a:ext uri="{FF2B5EF4-FFF2-40B4-BE49-F238E27FC236}">
                    <a16:creationId xmlns:a16="http://schemas.microsoft.com/office/drawing/2014/main" id="{DB2C6141-5315-FB21-BA8E-B24E42AE97D1}"/>
                  </a:ext>
                </a:extLst>
              </p14:cNvPr>
              <p14:cNvContentPartPr/>
              <p14:nvPr/>
            </p14:nvContentPartPr>
            <p14:xfrm>
              <a:off x="5609687" y="3933983"/>
              <a:ext cx="218520" cy="66240"/>
            </p14:xfrm>
          </p:contentPart>
        </mc:Choice>
        <mc:Fallback xmlns="">
          <p:pic>
            <p:nvPicPr>
              <p:cNvPr id="13" name="Entrada de lápiz 12">
                <a:extLst>
                  <a:ext uri="{FF2B5EF4-FFF2-40B4-BE49-F238E27FC236}">
                    <a16:creationId xmlns:a16="http://schemas.microsoft.com/office/drawing/2014/main" id="{DB2C6141-5315-FB21-BA8E-B24E42AE97D1}"/>
                  </a:ext>
                </a:extLst>
              </p:cNvPr>
              <p:cNvPicPr/>
              <p:nvPr/>
            </p:nvPicPr>
            <p:blipFill>
              <a:blip r:embed="rId10"/>
              <a:stretch>
                <a:fillRect/>
              </a:stretch>
            </p:blipFill>
            <p:spPr>
              <a:xfrm>
                <a:off x="5592047" y="3916343"/>
                <a:ext cx="254160" cy="101880"/>
              </a:xfrm>
              <a:prstGeom prst="rect">
                <a:avLst/>
              </a:prstGeom>
            </p:spPr>
          </p:pic>
        </mc:Fallback>
      </mc:AlternateContent>
    </p:spTree>
    <p:extLst>
      <p:ext uri="{BB962C8B-B14F-4D97-AF65-F5344CB8AC3E}">
        <p14:creationId xmlns:p14="http://schemas.microsoft.com/office/powerpoint/2010/main" val="3538248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sp>
        <p:nvSpPr>
          <p:cNvPr id="5" name="Marcador de contenido 4">
            <a:extLst>
              <a:ext uri="{FF2B5EF4-FFF2-40B4-BE49-F238E27FC236}">
                <a16:creationId xmlns:a16="http://schemas.microsoft.com/office/drawing/2014/main" id="{212AAE14-6D74-0BEE-250A-9DC08AD2C559}"/>
              </a:ext>
            </a:extLst>
          </p:cNvPr>
          <p:cNvSpPr>
            <a:spLocks noGrp="1"/>
          </p:cNvSpPr>
          <p:nvPr>
            <p:ph idx="1"/>
          </p:nvPr>
        </p:nvSpPr>
        <p:spPr>
          <a:xfrm>
            <a:off x="1638300" y="1264555"/>
            <a:ext cx="8915400" cy="3909251"/>
          </a:xfrm>
        </p:spPr>
        <p:txBody>
          <a:bodyPr/>
          <a:lstStyle/>
          <a:p>
            <a:pPr marL="0" indent="0" algn="ctr">
              <a:buNone/>
            </a:pPr>
            <a:r>
              <a:rPr lang="es-ES" b="1" dirty="0"/>
              <a:t>INFORME DE ESTADO FINANCIERO </a:t>
            </a:r>
          </a:p>
          <a:p>
            <a:pPr marL="0" indent="0" algn="ctr">
              <a:buNone/>
            </a:pPr>
            <a:endParaRPr lang="es-CO" b="1" dirty="0"/>
          </a:p>
        </p:txBody>
      </p:sp>
      <p:pic>
        <p:nvPicPr>
          <p:cNvPr id="3" name="Imagen 2">
            <a:extLst>
              <a:ext uri="{FF2B5EF4-FFF2-40B4-BE49-F238E27FC236}">
                <a16:creationId xmlns:a16="http://schemas.microsoft.com/office/drawing/2014/main" id="{82C5AB0D-A023-3D2A-A67B-24F13ACD4EA1}"/>
              </a:ext>
            </a:extLst>
          </p:cNvPr>
          <p:cNvPicPr>
            <a:picLocks noChangeAspect="1"/>
          </p:cNvPicPr>
          <p:nvPr/>
        </p:nvPicPr>
        <p:blipFill>
          <a:blip r:embed="rId5"/>
          <a:stretch>
            <a:fillRect/>
          </a:stretch>
        </p:blipFill>
        <p:spPr>
          <a:xfrm>
            <a:off x="1058458" y="2044937"/>
            <a:ext cx="5072897" cy="3250265"/>
          </a:xfrm>
          <a:prstGeom prst="rect">
            <a:avLst/>
          </a:prstGeom>
        </p:spPr>
      </p:pic>
      <p:pic>
        <p:nvPicPr>
          <p:cNvPr id="7" name="Imagen 6">
            <a:extLst>
              <a:ext uri="{FF2B5EF4-FFF2-40B4-BE49-F238E27FC236}">
                <a16:creationId xmlns:a16="http://schemas.microsoft.com/office/drawing/2014/main" id="{3AAB18F3-3239-F5FE-4FBC-0F69F1D80206}"/>
              </a:ext>
            </a:extLst>
          </p:cNvPr>
          <p:cNvPicPr>
            <a:picLocks noChangeAspect="1"/>
          </p:cNvPicPr>
          <p:nvPr/>
        </p:nvPicPr>
        <p:blipFill>
          <a:blip r:embed="rId6"/>
          <a:stretch>
            <a:fillRect/>
          </a:stretch>
        </p:blipFill>
        <p:spPr>
          <a:xfrm>
            <a:off x="6299953" y="2044937"/>
            <a:ext cx="5072897" cy="3250265"/>
          </a:xfrm>
          <a:prstGeom prst="rect">
            <a:avLst/>
          </a:prstGeom>
        </p:spPr>
      </p:pic>
    </p:spTree>
    <p:extLst>
      <p:ext uri="{BB962C8B-B14F-4D97-AF65-F5344CB8AC3E}">
        <p14:creationId xmlns:p14="http://schemas.microsoft.com/office/powerpoint/2010/main" val="426187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BC1C7AA3-ACF9-488B-B028-47BE93FE2F40}"/>
              </a:ext>
            </a:extLst>
          </p:cNvPr>
          <p:cNvSpPr txBox="1"/>
          <p:nvPr/>
        </p:nvSpPr>
        <p:spPr>
          <a:xfrm>
            <a:off x="998954" y="1021734"/>
            <a:ext cx="9997909" cy="7211461"/>
          </a:xfrm>
          <a:prstGeom prst="rect">
            <a:avLst/>
          </a:prstGeom>
          <a:noFill/>
        </p:spPr>
        <p:txBody>
          <a:bodyPr wrap="square">
            <a:spAutoFit/>
          </a:bodyPr>
          <a:lstStyle/>
          <a:p>
            <a:pPr algn="ctr">
              <a:lnSpc>
                <a:spcPct val="115000"/>
              </a:lnSpc>
              <a:spcAft>
                <a:spcPts val="800"/>
              </a:spcAft>
            </a:pPr>
            <a:r>
              <a:rPr lang="es-ES" sz="2200" b="1" dirty="0">
                <a:latin typeface="Arial" panose="020B0604020202020204" pitchFamily="34" charset="0"/>
                <a:ea typeface="Calibri" panose="020F0502020204030204" pitchFamily="34" charset="0"/>
                <a:cs typeface="Times New Roman" panose="02020603050405020304" pitchFamily="18" charset="0"/>
              </a:rPr>
              <a:t>PRESENTACIÓN DE PLATAFORMA ESTRATEGICA </a:t>
            </a:r>
          </a:p>
          <a:p>
            <a:pPr algn="ctr">
              <a:lnSpc>
                <a:spcPct val="115000"/>
              </a:lnSpc>
              <a:spcAft>
                <a:spcPts val="800"/>
              </a:spcAft>
            </a:pPr>
            <a:endParaRPr lang="es-ES" sz="22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ES" sz="2200" b="1" dirty="0">
                <a:latin typeface="Arial" panose="020B0604020202020204" pitchFamily="34" charset="0"/>
                <a:ea typeface="Calibri" panose="020F0502020204030204" pitchFamily="34" charset="0"/>
                <a:cs typeface="Times New Roman" panose="02020603050405020304" pitchFamily="18" charset="0"/>
              </a:rPr>
              <a:t>MISIÓN DE IPSI WAYUU ANASHII</a:t>
            </a:r>
          </a:p>
          <a:p>
            <a:pPr algn="ctr">
              <a:lnSpc>
                <a:spcPct val="115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 IPSI ofrece a la población un modelo integral en atención en salud, con calidad y compromiso ético y social que contribuya al desarrollo de la región para el mejoramiento continuo de la atención en salud a los usuarios.</a:t>
            </a:r>
          </a:p>
          <a:p>
            <a:pPr algn="ctr">
              <a:lnSpc>
                <a:spcPct val="115000"/>
              </a:lnSpc>
              <a:spcAft>
                <a:spcPts val="800"/>
              </a:spcAft>
            </a:pPr>
            <a:endParaRPr lang="es-ES" sz="20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s-ES" sz="2000" b="1" dirty="0">
                <a:latin typeface="Arial" panose="020B0604020202020204" pitchFamily="34" charset="0"/>
                <a:ea typeface="Calibri" panose="020F0502020204030204" pitchFamily="34" charset="0"/>
                <a:cs typeface="Times New Roman" panose="02020603050405020304" pitchFamily="18" charset="0"/>
              </a:rPr>
              <a:t>VISIÓN  DE IPSI WAYUU ANASHII</a:t>
            </a:r>
          </a:p>
          <a:p>
            <a:pPr algn="ctr">
              <a:lnSpc>
                <a:spcPct val="115000"/>
              </a:lnSpc>
              <a:spcAft>
                <a:spcPts val="800"/>
              </a:spcAft>
            </a:pPr>
            <a:r>
              <a:rPr lang="es-ES" dirty="0">
                <a:latin typeface="Arial" panose="020B0604020202020204" pitchFamily="34" charset="0"/>
                <a:ea typeface="Calibri" panose="020F0502020204030204" pitchFamily="34" charset="0"/>
                <a:cs typeface="Times New Roman" panose="02020603050405020304" pitchFamily="18" charset="0"/>
              </a:rPr>
              <a:t>La IPSI será una institución modelo en la atención con calidad eficiencia y eficacia en el Departamento de la Guajira, en prestación de servicios de salud proyectada al 2025 como una institución líder en procesos de calidad en servicios de salud, para facilitar la labor profesional y la excelente atención al usuario.</a:t>
            </a:r>
          </a:p>
          <a:p>
            <a:pPr algn="ctr">
              <a:lnSpc>
                <a:spcPct val="115000"/>
              </a:lnSpc>
              <a:spcAft>
                <a:spcPts val="800"/>
              </a:spcAft>
            </a:pPr>
            <a:endParaRPr lang="es-ES" sz="16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marL="457200" indent="-457200">
              <a:lnSpc>
                <a:spcPct val="115000"/>
              </a:lnSpc>
              <a:spcAft>
                <a:spcPts val="800"/>
              </a:spcAft>
              <a:buAutoNum type="arabicPeriod"/>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1600" b="1"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384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sp>
        <p:nvSpPr>
          <p:cNvPr id="5" name="Marcador de contenido 4">
            <a:extLst>
              <a:ext uri="{FF2B5EF4-FFF2-40B4-BE49-F238E27FC236}">
                <a16:creationId xmlns:a16="http://schemas.microsoft.com/office/drawing/2014/main" id="{212AAE14-6D74-0BEE-250A-9DC08AD2C559}"/>
              </a:ext>
            </a:extLst>
          </p:cNvPr>
          <p:cNvSpPr>
            <a:spLocks noGrp="1"/>
          </p:cNvSpPr>
          <p:nvPr>
            <p:ph idx="1"/>
          </p:nvPr>
        </p:nvSpPr>
        <p:spPr>
          <a:xfrm>
            <a:off x="1638300" y="1264555"/>
            <a:ext cx="8915400" cy="3909251"/>
          </a:xfrm>
        </p:spPr>
        <p:txBody>
          <a:bodyPr/>
          <a:lstStyle/>
          <a:p>
            <a:pPr marL="0" indent="0" algn="ctr">
              <a:buNone/>
            </a:pPr>
            <a:r>
              <a:rPr lang="es-MX" sz="1800" b="1" dirty="0"/>
              <a:t>INDICADORES FINANCIEROS</a:t>
            </a:r>
            <a:br>
              <a:rPr lang="es-MX" sz="1600" b="1" dirty="0"/>
            </a:br>
            <a:r>
              <a:rPr lang="es-MX" sz="1600" b="1" dirty="0"/>
              <a:t>LIQUIDEZ CORRIENTE</a:t>
            </a:r>
            <a:endParaRPr lang="es-CO" b="1" dirty="0"/>
          </a:p>
        </p:txBody>
      </p:sp>
      <p:sp>
        <p:nvSpPr>
          <p:cNvPr id="3" name="CuadroTexto 2">
            <a:extLst>
              <a:ext uri="{FF2B5EF4-FFF2-40B4-BE49-F238E27FC236}">
                <a16:creationId xmlns:a16="http://schemas.microsoft.com/office/drawing/2014/main" id="{A2D2F5A2-4ABD-0E64-C05F-1A7A5F4CDC19}"/>
              </a:ext>
            </a:extLst>
          </p:cNvPr>
          <p:cNvSpPr txBox="1"/>
          <p:nvPr/>
        </p:nvSpPr>
        <p:spPr>
          <a:xfrm>
            <a:off x="1187705" y="1931489"/>
            <a:ext cx="9443124" cy="1631216"/>
          </a:xfrm>
          <a:prstGeom prst="rect">
            <a:avLst/>
          </a:prstGeom>
          <a:noFill/>
        </p:spPr>
        <p:txBody>
          <a:bodyPr wrap="square">
            <a:spAutoFit/>
          </a:bodyPr>
          <a:lstStyle/>
          <a:p>
            <a:r>
              <a:rPr lang="es-CO" sz="2000" dirty="0"/>
              <a:t>Este indicador indica cuánto posee la IPSI en activos corrientes, por</a:t>
            </a:r>
          </a:p>
          <a:p>
            <a:r>
              <a:rPr lang="es-CO" sz="2000" dirty="0"/>
              <a:t>cada peso de deuda corriente, es decir, evalúa si la IPSI puede cubrir</a:t>
            </a:r>
          </a:p>
          <a:p>
            <a:r>
              <a:rPr lang="es-CO" sz="2000" dirty="0"/>
              <a:t>sus pasivos corrientes con sus activos corrientes. Entre su resultado</a:t>
            </a:r>
          </a:p>
          <a:p>
            <a:r>
              <a:rPr lang="es-CO" sz="2000" dirty="0"/>
              <a:t>más se acerque a 1, quiere decir que la entidad tiene un mayor grado</a:t>
            </a:r>
          </a:p>
          <a:p>
            <a:r>
              <a:rPr lang="es-CO" sz="2000" dirty="0"/>
              <a:t>de liquidez corriente.</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42D9102A-FA56-1FA6-13FA-091A324F135E}"/>
                  </a:ext>
                </a:extLst>
              </p:cNvPr>
              <p:cNvSpPr txBox="1"/>
              <p:nvPr/>
            </p:nvSpPr>
            <p:spPr>
              <a:xfrm>
                <a:off x="1200300" y="3687464"/>
                <a:ext cx="8821709" cy="694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𝐿𝑖𝑞𝑢𝑖𝑑𝑒𝑧</m:t>
                      </m:r>
                      <m:r>
                        <a:rPr lang="es-MX" sz="2400" b="0" i="1" smtClean="0">
                          <a:latin typeface="Cambria Math" panose="02040503050406030204" pitchFamily="18" charset="0"/>
                        </a:rPr>
                        <m:t> </m:t>
                      </m:r>
                      <m:r>
                        <a:rPr lang="es-MX" sz="2400" b="0" i="1" smtClean="0">
                          <a:latin typeface="Cambria Math" panose="02040503050406030204" pitchFamily="18" charset="0"/>
                        </a:rPr>
                        <m:t>𝑐𝑜𝑟𝑟𝑖𝑒𝑛𝑡𝑒</m:t>
                      </m:r>
                      <m:r>
                        <a:rPr lang="es-MX" sz="2400" b="0" i="1" smtClean="0">
                          <a:latin typeface="Cambria Math" panose="02040503050406030204" pitchFamily="18" charset="0"/>
                        </a:rPr>
                        <m:t> </m:t>
                      </m:r>
                      <m:d>
                        <m:dPr>
                          <m:ctrlPr>
                            <a:rPr lang="es-MX" sz="2400" b="0" i="1" smtClean="0">
                              <a:latin typeface="Cambria Math" panose="02040503050406030204" pitchFamily="18" charset="0"/>
                            </a:rPr>
                          </m:ctrlPr>
                        </m:dPr>
                        <m:e>
                          <m:r>
                            <a:rPr lang="es-MX" sz="2400" b="0" i="1" smtClean="0">
                              <a:latin typeface="Cambria Math" panose="02040503050406030204" pitchFamily="18" charset="0"/>
                            </a:rPr>
                            <m:t>2021</m:t>
                          </m:r>
                        </m:e>
                      </m:d>
                      <m:r>
                        <a:rPr lang="es-MX" sz="2400" b="0" i="1" smtClean="0">
                          <a:latin typeface="Cambria Math" panose="02040503050406030204" pitchFamily="18" charset="0"/>
                        </a:rPr>
                        <m:t>: </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𝐴𝑐𝑡𝑖𝑣𝑜</m:t>
                          </m:r>
                          <m:r>
                            <a:rPr lang="es-MX" sz="2400" b="0" i="1" smtClean="0">
                              <a:latin typeface="Cambria Math" panose="02040503050406030204" pitchFamily="18" charset="0"/>
                            </a:rPr>
                            <m:t> </m:t>
                          </m:r>
                          <m:r>
                            <a:rPr lang="es-MX" sz="2400" b="0" i="1" smtClean="0">
                              <a:latin typeface="Cambria Math" panose="02040503050406030204" pitchFamily="18" charset="0"/>
                            </a:rPr>
                            <m:t>𝐶𝑜𝑟𝑟𝑖𝑒𝑛𝑡𝑒</m:t>
                          </m:r>
                        </m:num>
                        <m:den>
                          <m:r>
                            <a:rPr lang="es-MX" sz="2400" b="0" i="1" smtClean="0">
                              <a:latin typeface="Cambria Math" panose="02040503050406030204" pitchFamily="18" charset="0"/>
                            </a:rPr>
                            <m:t>𝑃𝑎𝑠𝑖𝑣𝑜</m:t>
                          </m:r>
                          <m:r>
                            <a:rPr lang="es-MX" sz="2400" b="0" i="1" smtClean="0">
                              <a:latin typeface="Cambria Math" panose="02040503050406030204" pitchFamily="18" charset="0"/>
                            </a:rPr>
                            <m:t> </m:t>
                          </m:r>
                          <m:r>
                            <a:rPr lang="es-MX" sz="2400" b="0" i="1" smtClean="0">
                              <a:latin typeface="Cambria Math" panose="02040503050406030204" pitchFamily="18" charset="0"/>
                            </a:rPr>
                            <m:t>𝐶𝑜𝑟𝑟𝑖𝑒𝑛𝑡𝑒</m:t>
                          </m:r>
                        </m:den>
                      </m:f>
                      <m:r>
                        <a:rPr lang="es-MX" sz="2400" b="0" i="1" smtClean="0">
                          <a:latin typeface="Cambria Math" panose="02040503050406030204" pitchFamily="18" charset="0"/>
                        </a:rPr>
                        <m:t>: </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110.041.728</m:t>
                          </m:r>
                        </m:num>
                        <m:den>
                          <m:r>
                            <a:rPr lang="es-MX" sz="2400" b="0" i="1" smtClean="0">
                              <a:latin typeface="Cambria Math" panose="02040503050406030204" pitchFamily="18" charset="0"/>
                            </a:rPr>
                            <m:t>248.859.687</m:t>
                          </m:r>
                        </m:den>
                      </m:f>
                      <m:r>
                        <a:rPr lang="es-MX" sz="2400" b="0" i="1" smtClean="0">
                          <a:latin typeface="Cambria Math" panose="02040503050406030204" pitchFamily="18" charset="0"/>
                        </a:rPr>
                        <m:t>:0,44</m:t>
                      </m:r>
                    </m:oMath>
                  </m:oMathPara>
                </a14:m>
                <a:endParaRPr lang="es-CO" sz="2000" dirty="0"/>
              </a:p>
            </p:txBody>
          </p:sp>
        </mc:Choice>
        <mc:Fallback xmlns="">
          <p:sp>
            <p:nvSpPr>
              <p:cNvPr id="7" name="CuadroTexto 6">
                <a:extLst>
                  <a:ext uri="{FF2B5EF4-FFF2-40B4-BE49-F238E27FC236}">
                    <a16:creationId xmlns:a16="http://schemas.microsoft.com/office/drawing/2014/main" id="{42D9102A-FA56-1FA6-13FA-091A324F135E}"/>
                  </a:ext>
                </a:extLst>
              </p:cNvPr>
              <p:cNvSpPr txBox="1">
                <a:spLocks noRot="1" noChangeAspect="1" noMove="1" noResize="1" noEditPoints="1" noAdjustHandles="1" noChangeArrowheads="1" noChangeShapeType="1" noTextEdit="1"/>
              </p:cNvSpPr>
              <p:nvPr/>
            </p:nvSpPr>
            <p:spPr>
              <a:xfrm>
                <a:off x="1200300" y="3687464"/>
                <a:ext cx="8821709" cy="694036"/>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9541F18-61C3-7F88-547C-8BC5397AF3B9}"/>
                  </a:ext>
                </a:extLst>
              </p:cNvPr>
              <p:cNvSpPr txBox="1"/>
              <p:nvPr/>
            </p:nvSpPr>
            <p:spPr>
              <a:xfrm>
                <a:off x="1200300" y="4800158"/>
                <a:ext cx="8821709" cy="694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400" b="0" i="1" smtClean="0">
                          <a:latin typeface="Cambria Math" panose="02040503050406030204" pitchFamily="18" charset="0"/>
                        </a:rPr>
                        <m:t>𝐿𝑖𝑞𝑢𝑖𝑑𝑒𝑧</m:t>
                      </m:r>
                      <m:r>
                        <a:rPr lang="es-MX" sz="2400" b="0" i="1" smtClean="0">
                          <a:latin typeface="Cambria Math" panose="02040503050406030204" pitchFamily="18" charset="0"/>
                        </a:rPr>
                        <m:t> </m:t>
                      </m:r>
                      <m:r>
                        <a:rPr lang="es-MX" sz="2400" b="0" i="1" smtClean="0">
                          <a:latin typeface="Cambria Math" panose="02040503050406030204" pitchFamily="18" charset="0"/>
                        </a:rPr>
                        <m:t>𝑐𝑜𝑟𝑟𝑖𝑒𝑛𝑡𝑒</m:t>
                      </m:r>
                      <m:r>
                        <a:rPr lang="es-MX" sz="2400" b="0" i="1" smtClean="0">
                          <a:latin typeface="Cambria Math" panose="02040503050406030204" pitchFamily="18" charset="0"/>
                        </a:rPr>
                        <m:t> </m:t>
                      </m:r>
                      <m:d>
                        <m:dPr>
                          <m:ctrlPr>
                            <a:rPr lang="es-MX" sz="2400" b="0" i="1" smtClean="0">
                              <a:latin typeface="Cambria Math" panose="02040503050406030204" pitchFamily="18" charset="0"/>
                            </a:rPr>
                          </m:ctrlPr>
                        </m:dPr>
                        <m:e>
                          <m:r>
                            <a:rPr lang="es-MX" sz="2400" b="0" i="1" smtClean="0">
                              <a:latin typeface="Cambria Math" panose="02040503050406030204" pitchFamily="18" charset="0"/>
                            </a:rPr>
                            <m:t>2020</m:t>
                          </m:r>
                        </m:e>
                      </m:d>
                      <m:r>
                        <a:rPr lang="es-MX" sz="2400" b="0" i="1" smtClean="0">
                          <a:latin typeface="Cambria Math" panose="02040503050406030204" pitchFamily="18" charset="0"/>
                        </a:rPr>
                        <m:t>: </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𝐴𝑐𝑡𝑖𝑣𝑜</m:t>
                          </m:r>
                          <m:r>
                            <a:rPr lang="es-MX" sz="2400" b="0" i="1" smtClean="0">
                              <a:latin typeface="Cambria Math" panose="02040503050406030204" pitchFamily="18" charset="0"/>
                            </a:rPr>
                            <m:t> </m:t>
                          </m:r>
                          <m:r>
                            <a:rPr lang="es-MX" sz="2400" b="0" i="1" smtClean="0">
                              <a:latin typeface="Cambria Math" panose="02040503050406030204" pitchFamily="18" charset="0"/>
                            </a:rPr>
                            <m:t>𝐶𝑜𝑟𝑟𝑖𝑒𝑛𝑡𝑒</m:t>
                          </m:r>
                        </m:num>
                        <m:den>
                          <m:r>
                            <a:rPr lang="es-MX" sz="2400" b="0" i="1" smtClean="0">
                              <a:latin typeface="Cambria Math" panose="02040503050406030204" pitchFamily="18" charset="0"/>
                            </a:rPr>
                            <m:t>𝑃𝑎𝑠𝑖𝑣𝑜</m:t>
                          </m:r>
                          <m:r>
                            <a:rPr lang="es-MX" sz="2400" b="0" i="1" smtClean="0">
                              <a:latin typeface="Cambria Math" panose="02040503050406030204" pitchFamily="18" charset="0"/>
                            </a:rPr>
                            <m:t> </m:t>
                          </m:r>
                          <m:r>
                            <a:rPr lang="es-MX" sz="2400" b="0" i="1" smtClean="0">
                              <a:latin typeface="Cambria Math" panose="02040503050406030204" pitchFamily="18" charset="0"/>
                            </a:rPr>
                            <m:t>𝐶𝑜𝑟𝑟𝑖𝑒𝑛𝑡𝑒</m:t>
                          </m:r>
                        </m:den>
                      </m:f>
                      <m:r>
                        <a:rPr lang="es-MX" sz="2400" b="0" i="1" smtClean="0">
                          <a:latin typeface="Cambria Math" panose="02040503050406030204" pitchFamily="18" charset="0"/>
                        </a:rPr>
                        <m:t>: </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71.616.043</m:t>
                          </m:r>
                        </m:num>
                        <m:den>
                          <m:r>
                            <a:rPr lang="es-MX" sz="2400" b="0" i="1" smtClean="0">
                              <a:latin typeface="Cambria Math" panose="02040503050406030204" pitchFamily="18" charset="0"/>
                            </a:rPr>
                            <m:t>201.836.073</m:t>
                          </m:r>
                        </m:den>
                      </m:f>
                      <m:r>
                        <a:rPr lang="es-MX" sz="2400" b="0" i="1" smtClean="0">
                          <a:latin typeface="Cambria Math" panose="02040503050406030204" pitchFamily="18" charset="0"/>
                        </a:rPr>
                        <m:t>:0,35</m:t>
                      </m:r>
                    </m:oMath>
                  </m:oMathPara>
                </a14:m>
                <a:endParaRPr lang="es-CO" sz="2400" dirty="0"/>
              </a:p>
            </p:txBody>
          </p:sp>
        </mc:Choice>
        <mc:Fallback xmlns="">
          <p:sp>
            <p:nvSpPr>
              <p:cNvPr id="8" name="CuadroTexto 7">
                <a:extLst>
                  <a:ext uri="{FF2B5EF4-FFF2-40B4-BE49-F238E27FC236}">
                    <a16:creationId xmlns:a16="http://schemas.microsoft.com/office/drawing/2014/main" id="{59541F18-61C3-7F88-547C-8BC5397AF3B9}"/>
                  </a:ext>
                </a:extLst>
              </p:cNvPr>
              <p:cNvSpPr txBox="1">
                <a:spLocks noRot="1" noChangeAspect="1" noMove="1" noResize="1" noEditPoints="1" noAdjustHandles="1" noChangeArrowheads="1" noChangeShapeType="1" noTextEdit="1"/>
              </p:cNvSpPr>
              <p:nvPr/>
            </p:nvSpPr>
            <p:spPr>
              <a:xfrm>
                <a:off x="1200300" y="4800158"/>
                <a:ext cx="8821709" cy="694036"/>
              </a:xfrm>
              <a:prstGeom prst="rect">
                <a:avLst/>
              </a:prstGeom>
              <a:blipFill>
                <a:blip r:embed="rId6"/>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702308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sp>
        <p:nvSpPr>
          <p:cNvPr id="5" name="Marcador de contenido 4">
            <a:extLst>
              <a:ext uri="{FF2B5EF4-FFF2-40B4-BE49-F238E27FC236}">
                <a16:creationId xmlns:a16="http://schemas.microsoft.com/office/drawing/2014/main" id="{212AAE14-6D74-0BEE-250A-9DC08AD2C559}"/>
              </a:ext>
            </a:extLst>
          </p:cNvPr>
          <p:cNvSpPr>
            <a:spLocks noGrp="1"/>
          </p:cNvSpPr>
          <p:nvPr>
            <p:ph idx="1"/>
          </p:nvPr>
        </p:nvSpPr>
        <p:spPr>
          <a:xfrm>
            <a:off x="1638300" y="1264555"/>
            <a:ext cx="8915400" cy="3909251"/>
          </a:xfrm>
        </p:spPr>
        <p:txBody>
          <a:bodyPr/>
          <a:lstStyle/>
          <a:p>
            <a:pPr marL="0" indent="0" algn="ctr">
              <a:buNone/>
            </a:pPr>
            <a:r>
              <a:rPr lang="es-CO" b="1" dirty="0"/>
              <a:t>PRUEBA ACIDA</a:t>
            </a:r>
          </a:p>
          <a:p>
            <a:pPr marL="0" indent="0" algn="ctr">
              <a:buNone/>
            </a:pPr>
            <a:endParaRPr lang="es-CO" b="1" dirty="0"/>
          </a:p>
        </p:txBody>
      </p:sp>
      <p:pic>
        <p:nvPicPr>
          <p:cNvPr id="7" name="Imagen 6">
            <a:extLst>
              <a:ext uri="{FF2B5EF4-FFF2-40B4-BE49-F238E27FC236}">
                <a16:creationId xmlns:a16="http://schemas.microsoft.com/office/drawing/2014/main" id="{789C0854-268B-6E7F-08F0-F8726B082A9D}"/>
              </a:ext>
            </a:extLst>
          </p:cNvPr>
          <p:cNvPicPr>
            <a:picLocks noChangeAspect="1"/>
          </p:cNvPicPr>
          <p:nvPr/>
        </p:nvPicPr>
        <p:blipFill rotWithShape="1">
          <a:blip r:embed="rId5"/>
          <a:srcRect l="18750" t="32520" r="19580" b="24558"/>
          <a:stretch/>
        </p:blipFill>
        <p:spPr>
          <a:xfrm>
            <a:off x="1505414" y="1881196"/>
            <a:ext cx="8720253" cy="3398223"/>
          </a:xfrm>
          <a:prstGeom prst="rect">
            <a:avLst/>
          </a:prstGeom>
        </p:spPr>
      </p:pic>
    </p:spTree>
    <p:extLst>
      <p:ext uri="{BB962C8B-B14F-4D97-AF65-F5344CB8AC3E}">
        <p14:creationId xmlns:p14="http://schemas.microsoft.com/office/powerpoint/2010/main" val="2318888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7" name="Marcador de contenido 6">
            <a:extLst>
              <a:ext uri="{FF2B5EF4-FFF2-40B4-BE49-F238E27FC236}">
                <a16:creationId xmlns:a16="http://schemas.microsoft.com/office/drawing/2014/main" id="{E4C16A20-FEE7-0C78-D0AB-86C511D383EC}"/>
              </a:ext>
            </a:extLst>
          </p:cNvPr>
          <p:cNvPicPr>
            <a:picLocks noGrp="1" noChangeAspect="1"/>
          </p:cNvPicPr>
          <p:nvPr>
            <p:ph idx="1"/>
          </p:nvPr>
        </p:nvPicPr>
        <p:blipFill rotWithShape="1">
          <a:blip r:embed="rId5"/>
          <a:srcRect l="18140" t="22122" r="16773" b="18818"/>
          <a:stretch/>
        </p:blipFill>
        <p:spPr>
          <a:xfrm>
            <a:off x="1505775" y="1206562"/>
            <a:ext cx="9277094" cy="4224508"/>
          </a:xfrm>
        </p:spPr>
      </p:pic>
    </p:spTree>
    <p:extLst>
      <p:ext uri="{BB962C8B-B14F-4D97-AF65-F5344CB8AC3E}">
        <p14:creationId xmlns:p14="http://schemas.microsoft.com/office/powerpoint/2010/main" val="1564752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7" name="Marcador de contenido 6">
            <a:extLst>
              <a:ext uri="{FF2B5EF4-FFF2-40B4-BE49-F238E27FC236}">
                <a16:creationId xmlns:a16="http://schemas.microsoft.com/office/drawing/2014/main" id="{05EDCCD0-631F-0AD3-369A-43D4FBC0542E}"/>
              </a:ext>
            </a:extLst>
          </p:cNvPr>
          <p:cNvPicPr>
            <a:picLocks noGrp="1" noChangeAspect="1"/>
          </p:cNvPicPr>
          <p:nvPr>
            <p:ph idx="1"/>
          </p:nvPr>
        </p:nvPicPr>
        <p:blipFill rotWithShape="1">
          <a:blip r:embed="rId5"/>
          <a:srcRect l="20636" t="21837" r="17308" b="17106"/>
          <a:stretch/>
        </p:blipFill>
        <p:spPr>
          <a:xfrm>
            <a:off x="1639229" y="1242673"/>
            <a:ext cx="8608022" cy="3990156"/>
          </a:xfrm>
        </p:spPr>
      </p:pic>
    </p:spTree>
    <p:extLst>
      <p:ext uri="{BB962C8B-B14F-4D97-AF65-F5344CB8AC3E}">
        <p14:creationId xmlns:p14="http://schemas.microsoft.com/office/powerpoint/2010/main" val="1956361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7" name="Marcador de contenido 6">
            <a:extLst>
              <a:ext uri="{FF2B5EF4-FFF2-40B4-BE49-F238E27FC236}">
                <a16:creationId xmlns:a16="http://schemas.microsoft.com/office/drawing/2014/main" id="{BED86928-828E-A8C1-F509-FC3D580588C7}"/>
              </a:ext>
            </a:extLst>
          </p:cNvPr>
          <p:cNvPicPr>
            <a:picLocks noGrp="1" noChangeAspect="1"/>
          </p:cNvPicPr>
          <p:nvPr>
            <p:ph idx="1"/>
          </p:nvPr>
        </p:nvPicPr>
        <p:blipFill rotWithShape="1">
          <a:blip r:embed="rId5"/>
          <a:srcRect l="19745" t="24977" r="18022" b="18532"/>
          <a:stretch/>
        </p:blipFill>
        <p:spPr>
          <a:xfrm>
            <a:off x="1506135" y="1178546"/>
            <a:ext cx="8563415" cy="3995620"/>
          </a:xfrm>
        </p:spPr>
      </p:pic>
    </p:spTree>
    <p:extLst>
      <p:ext uri="{BB962C8B-B14F-4D97-AF65-F5344CB8AC3E}">
        <p14:creationId xmlns:p14="http://schemas.microsoft.com/office/powerpoint/2010/main" val="4179658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7" name="Marcador de contenido 6">
            <a:extLst>
              <a:ext uri="{FF2B5EF4-FFF2-40B4-BE49-F238E27FC236}">
                <a16:creationId xmlns:a16="http://schemas.microsoft.com/office/drawing/2014/main" id="{28CD2216-7018-6886-D1FC-57701BC8F384}"/>
              </a:ext>
            </a:extLst>
          </p:cNvPr>
          <p:cNvPicPr>
            <a:picLocks noGrp="1" noChangeAspect="1"/>
          </p:cNvPicPr>
          <p:nvPr>
            <p:ph idx="1"/>
          </p:nvPr>
        </p:nvPicPr>
        <p:blipFill rotWithShape="1">
          <a:blip r:embed="rId5"/>
          <a:srcRect l="18319" t="22122" r="16950" b="9117"/>
          <a:stretch/>
        </p:blipFill>
        <p:spPr>
          <a:xfrm>
            <a:off x="1137424" y="1063789"/>
            <a:ext cx="9645444" cy="4366494"/>
          </a:xfrm>
        </p:spPr>
      </p:pic>
    </p:spTree>
    <p:extLst>
      <p:ext uri="{BB962C8B-B14F-4D97-AF65-F5344CB8AC3E}">
        <p14:creationId xmlns:p14="http://schemas.microsoft.com/office/powerpoint/2010/main" val="2215655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graphicFrame>
        <p:nvGraphicFramePr>
          <p:cNvPr id="7" name="Gráfico 6">
            <a:extLst>
              <a:ext uri="{FF2B5EF4-FFF2-40B4-BE49-F238E27FC236}">
                <a16:creationId xmlns:a16="http://schemas.microsoft.com/office/drawing/2014/main" id="{9A8C8E73-1604-DBE9-38C2-4D4F8F1C44F5}"/>
              </a:ext>
            </a:extLst>
          </p:cNvPr>
          <p:cNvGraphicFramePr>
            <a:graphicFrameLocks/>
          </p:cNvGraphicFramePr>
          <p:nvPr>
            <p:extLst>
              <p:ext uri="{D42A27DB-BD31-4B8C-83A1-F6EECF244321}">
                <p14:modId xmlns:p14="http://schemas.microsoft.com/office/powerpoint/2010/main" val="202608340"/>
              </p:ext>
            </p:extLst>
          </p:nvPr>
        </p:nvGraphicFramePr>
        <p:xfrm>
          <a:off x="1623287" y="1057568"/>
          <a:ext cx="8635475" cy="46399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0460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7" name="Marcador de contenido 6">
            <a:extLst>
              <a:ext uri="{FF2B5EF4-FFF2-40B4-BE49-F238E27FC236}">
                <a16:creationId xmlns:a16="http://schemas.microsoft.com/office/drawing/2014/main" id="{4E22B1DF-97F0-E0C5-840E-712859A64854}"/>
              </a:ext>
            </a:extLst>
          </p:cNvPr>
          <p:cNvPicPr>
            <a:picLocks noGrp="1" noChangeAspect="1"/>
          </p:cNvPicPr>
          <p:nvPr>
            <p:ph idx="1"/>
          </p:nvPr>
        </p:nvPicPr>
        <p:blipFill>
          <a:blip r:embed="rId5"/>
          <a:stretch>
            <a:fillRect/>
          </a:stretch>
        </p:blipFill>
        <p:spPr>
          <a:xfrm>
            <a:off x="1017698" y="1045841"/>
            <a:ext cx="9917989" cy="2383159"/>
          </a:xfrm>
        </p:spPr>
      </p:pic>
      <p:pic>
        <p:nvPicPr>
          <p:cNvPr id="8" name="Imagen 7">
            <a:extLst>
              <a:ext uri="{FF2B5EF4-FFF2-40B4-BE49-F238E27FC236}">
                <a16:creationId xmlns:a16="http://schemas.microsoft.com/office/drawing/2014/main" id="{938871C0-DAA1-4522-A5DF-B7955780B0BB}"/>
              </a:ext>
            </a:extLst>
          </p:cNvPr>
          <p:cNvPicPr>
            <a:picLocks noChangeAspect="1"/>
          </p:cNvPicPr>
          <p:nvPr/>
        </p:nvPicPr>
        <p:blipFill>
          <a:blip r:embed="rId6"/>
          <a:stretch>
            <a:fillRect/>
          </a:stretch>
        </p:blipFill>
        <p:spPr>
          <a:xfrm>
            <a:off x="1017699" y="3497767"/>
            <a:ext cx="10405256" cy="1591220"/>
          </a:xfrm>
          <a:prstGeom prst="rect">
            <a:avLst/>
          </a:prstGeom>
        </p:spPr>
      </p:pic>
    </p:spTree>
    <p:extLst>
      <p:ext uri="{BB962C8B-B14F-4D97-AF65-F5344CB8AC3E}">
        <p14:creationId xmlns:p14="http://schemas.microsoft.com/office/powerpoint/2010/main" val="2250727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3" name="Marcador de contenido 2">
            <a:extLst>
              <a:ext uri="{FF2B5EF4-FFF2-40B4-BE49-F238E27FC236}">
                <a16:creationId xmlns:a16="http://schemas.microsoft.com/office/drawing/2014/main" id="{C8E9CEB4-B49E-B0C2-8169-1C353BBCD65A}"/>
              </a:ext>
            </a:extLst>
          </p:cNvPr>
          <p:cNvPicPr>
            <a:picLocks noGrp="1" noChangeAspect="1"/>
          </p:cNvPicPr>
          <p:nvPr>
            <p:ph idx="1"/>
          </p:nvPr>
        </p:nvPicPr>
        <p:blipFill>
          <a:blip r:embed="rId5"/>
          <a:stretch>
            <a:fillRect/>
          </a:stretch>
        </p:blipFill>
        <p:spPr>
          <a:xfrm>
            <a:off x="1594984" y="1264555"/>
            <a:ext cx="8529963" cy="4131059"/>
          </a:xfrm>
          <a:prstGeom prst="rect">
            <a:avLst/>
          </a:prstGeom>
        </p:spPr>
      </p:pic>
    </p:spTree>
    <p:extLst>
      <p:ext uri="{BB962C8B-B14F-4D97-AF65-F5344CB8AC3E}">
        <p14:creationId xmlns:p14="http://schemas.microsoft.com/office/powerpoint/2010/main" val="489327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111512"/>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2DB8CCF5-9504-2652-47BE-95688464E9A3}"/>
                  </a:ext>
                </a:extLst>
              </p14:cNvPr>
              <p14:cNvContentPartPr/>
              <p14:nvPr/>
            </p14:nvContentPartPr>
            <p14:xfrm>
              <a:off x="2798807" y="780023"/>
              <a:ext cx="360" cy="360"/>
            </p14:xfrm>
          </p:contentPart>
        </mc:Choice>
        <mc:Fallback xmlns="">
          <p:pic>
            <p:nvPicPr>
              <p:cNvPr id="6" name="Entrada de lápiz 5">
                <a:extLst>
                  <a:ext uri="{FF2B5EF4-FFF2-40B4-BE49-F238E27FC236}">
                    <a16:creationId xmlns:a16="http://schemas.microsoft.com/office/drawing/2014/main" id="{2DB8CCF5-9504-2652-47BE-95688464E9A3}"/>
                  </a:ext>
                </a:extLst>
              </p:cNvPr>
              <p:cNvPicPr/>
              <p:nvPr/>
            </p:nvPicPr>
            <p:blipFill>
              <a:blip r:embed="rId4"/>
              <a:stretch>
                <a:fillRect/>
              </a:stretch>
            </p:blipFill>
            <p:spPr>
              <a:xfrm>
                <a:off x="2789807" y="771023"/>
                <a:ext cx="18000" cy="18000"/>
              </a:xfrm>
              <a:prstGeom prst="rect">
                <a:avLst/>
              </a:prstGeom>
            </p:spPr>
          </p:pic>
        </mc:Fallback>
      </mc:AlternateContent>
      <p:pic>
        <p:nvPicPr>
          <p:cNvPr id="3" name="Marcador de contenido 2">
            <a:extLst>
              <a:ext uri="{FF2B5EF4-FFF2-40B4-BE49-F238E27FC236}">
                <a16:creationId xmlns:a16="http://schemas.microsoft.com/office/drawing/2014/main" id="{A723663A-BF52-E30F-1FD2-97ABFE246CCB}"/>
              </a:ext>
            </a:extLst>
          </p:cNvPr>
          <p:cNvPicPr>
            <a:picLocks noGrp="1" noChangeAspect="1"/>
          </p:cNvPicPr>
          <p:nvPr>
            <p:ph idx="1"/>
          </p:nvPr>
        </p:nvPicPr>
        <p:blipFill>
          <a:blip r:embed="rId5"/>
          <a:stretch>
            <a:fillRect/>
          </a:stretch>
        </p:blipFill>
        <p:spPr>
          <a:xfrm>
            <a:off x="3345366" y="2759588"/>
            <a:ext cx="7208572" cy="2387910"/>
          </a:xfrm>
          <a:prstGeom prst="rect">
            <a:avLst/>
          </a:prstGeom>
        </p:spPr>
      </p:pic>
      <p:pic>
        <p:nvPicPr>
          <p:cNvPr id="8" name="Imagen 7">
            <a:extLst>
              <a:ext uri="{FF2B5EF4-FFF2-40B4-BE49-F238E27FC236}">
                <a16:creationId xmlns:a16="http://schemas.microsoft.com/office/drawing/2014/main" id="{4449F904-236A-D8A4-304F-268C742C477A}"/>
              </a:ext>
            </a:extLst>
          </p:cNvPr>
          <p:cNvPicPr>
            <a:picLocks noChangeAspect="1"/>
          </p:cNvPicPr>
          <p:nvPr/>
        </p:nvPicPr>
        <p:blipFill>
          <a:blip r:embed="rId6"/>
          <a:stretch>
            <a:fillRect/>
          </a:stretch>
        </p:blipFill>
        <p:spPr>
          <a:xfrm>
            <a:off x="1070288" y="1148653"/>
            <a:ext cx="7839536" cy="2280347"/>
          </a:xfrm>
          <a:prstGeom prst="rect">
            <a:avLst/>
          </a:prstGeom>
        </p:spPr>
      </p:pic>
    </p:spTree>
    <p:extLst>
      <p:ext uri="{BB962C8B-B14F-4D97-AF65-F5344CB8AC3E}">
        <p14:creationId xmlns:p14="http://schemas.microsoft.com/office/powerpoint/2010/main" val="253002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EB2D3257-A0D9-4CA8-82E4-D34DE9787E3F}"/>
              </a:ext>
            </a:extLst>
          </p:cNvPr>
          <p:cNvSpPr txBox="1"/>
          <p:nvPr/>
        </p:nvSpPr>
        <p:spPr>
          <a:xfrm>
            <a:off x="2097506" y="1084805"/>
            <a:ext cx="7823200" cy="4224618"/>
          </a:xfrm>
          <a:prstGeom prst="rect">
            <a:avLst/>
          </a:prstGeom>
          <a:noFill/>
        </p:spPr>
        <p:txBody>
          <a:bodyPr wrap="square">
            <a:spAutoFit/>
          </a:bodyPr>
          <a:lstStyle/>
          <a:p>
            <a:pPr>
              <a:lnSpc>
                <a:spcPct val="115000"/>
              </a:lnSpc>
              <a:spcAft>
                <a:spcPts val="800"/>
              </a:spcAft>
            </a:pPr>
            <a:r>
              <a:rPr lang="es-CO" sz="1800" b="1" dirty="0">
                <a:effectLst/>
                <a:latin typeface="Arial" panose="020B060402020202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b="1" i="1" dirty="0">
                <a:effectLst/>
                <a:latin typeface="Arial" panose="020B0604020202020204" pitchFamily="34" charset="0"/>
                <a:ea typeface="Calibri" panose="020F0502020204030204" pitchFamily="34" charset="0"/>
                <a:cs typeface="Times New Roman" panose="02020603050405020304" pitchFamily="18" charset="0"/>
              </a:rPr>
              <a:t>¿QUIÉNES SOMOS?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La IPSI WAYUU ANASHII, es una institución prestadora de servicios de salud activa en MAICAO-LA GUAJIRA. Opera como una empresa que ofrece servicios de alta calidad humana, técnica y científica, cualidades que la han destacado durante su recorrido comercial, posicionándola en el sector de la salud por su calidad y buen servicio, de la mano de valores como honestidad, coherencia y responsabilidad. La </a:t>
            </a:r>
            <a:r>
              <a:rPr lang="es-CO" sz="1800" b="1" i="1" dirty="0">
                <a:effectLst/>
                <a:latin typeface="Arial" panose="020B0604020202020204" pitchFamily="34" charset="0"/>
                <a:ea typeface="Calibri" panose="020F0502020204030204" pitchFamily="34" charset="0"/>
                <a:cs typeface="Times New Roman" panose="02020603050405020304" pitchFamily="18" charset="0"/>
              </a:rPr>
              <a:t>IPSI WAYUU ANASHII </a:t>
            </a:r>
            <a:r>
              <a:rPr lang="es-CO" sz="1800" dirty="0">
                <a:effectLst/>
                <a:latin typeface="Arial" panose="020B0604020202020204" pitchFamily="34" charset="0"/>
                <a:ea typeface="Calibri" panose="020F0502020204030204" pitchFamily="34" charset="0"/>
                <a:cs typeface="Times New Roman" panose="02020603050405020304" pitchFamily="18" charset="0"/>
              </a:rPr>
              <a:t>trabaja en pro de la calidad, mediante su sistema de gestión, en el que se tiene al usuario como ente principal de todo proceso.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09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EB2D3257-A0D9-4CA8-82E4-D34DE9787E3F}"/>
              </a:ext>
            </a:extLst>
          </p:cNvPr>
          <p:cNvSpPr txBox="1"/>
          <p:nvPr/>
        </p:nvSpPr>
        <p:spPr>
          <a:xfrm>
            <a:off x="1009019" y="1084805"/>
            <a:ext cx="8911687" cy="4400757"/>
          </a:xfrm>
          <a:prstGeom prst="rect">
            <a:avLst/>
          </a:prstGeom>
          <a:noFill/>
        </p:spPr>
        <p:txBody>
          <a:bodyPr wrap="square">
            <a:spAutoFit/>
          </a:bodyPr>
          <a:lstStyle/>
          <a:p>
            <a:pPr lvl="1" algn="ctr">
              <a:spcBef>
                <a:spcPts val="1200"/>
              </a:spcBef>
              <a:spcAft>
                <a:spcPts val="300"/>
              </a:spcAft>
            </a:pPr>
            <a:r>
              <a:rPr lang="es-ES" sz="1600" b="1" dirty="0">
                <a:effectLst/>
                <a:latin typeface="Arial" panose="020B0604020202020204" pitchFamily="34" charset="0"/>
                <a:cs typeface="Times New Roman" panose="02020603050405020304" pitchFamily="18" charset="0"/>
              </a:rPr>
              <a:t>RESEÑA HISTORICA</a:t>
            </a:r>
            <a:endParaRPr lang="es-CO" sz="1600" b="1" dirty="0">
              <a:effectLst/>
              <a:latin typeface="Arial" panose="020B0604020202020204" pitchFamily="34" charset="0"/>
              <a:cs typeface="Times New Roman" panose="02020603050405020304" pitchFamily="18" charset="0"/>
            </a:endParaRPr>
          </a:p>
          <a:p>
            <a:pPr marL="485775"/>
            <a:r>
              <a:rPr lang="x-none"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400" b="1"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es-CO" sz="1400" dirty="0">
                <a:effectLst/>
                <a:latin typeface="Arial" panose="020B0604020202020204" pitchFamily="34" charset="0"/>
                <a:ea typeface="Calibri" panose="020F0502020204030204" pitchFamily="34" charset="0"/>
              </a:rPr>
              <a:t>La </a:t>
            </a:r>
            <a:r>
              <a:rPr lang="es-CO" sz="1400" b="1" dirty="0">
                <a:effectLst/>
                <a:latin typeface="Arial" panose="020B0604020202020204" pitchFamily="34" charset="0"/>
                <a:ea typeface="Calibri" panose="020F0502020204030204" pitchFamily="34" charset="0"/>
              </a:rPr>
              <a:t>IPSI WAYUU ANASHII, </a:t>
            </a:r>
            <a:r>
              <a:rPr lang="es-CO" sz="1400" dirty="0">
                <a:effectLst/>
                <a:latin typeface="Arial" panose="020B0604020202020204" pitchFamily="34" charset="0"/>
                <a:ea typeface="Calibri" panose="020F0502020204030204" pitchFamily="34" charset="0"/>
              </a:rPr>
              <a:t>nace de la necesidad que presenta la población indígena del Municipio de Maicao como una alternativa para brindar servicios de salud a toda la población wayuu residente en la zona urbana rural; fue inscripta según</a:t>
            </a:r>
            <a:r>
              <a:rPr lang="es-CO" sz="1400" b="1" dirty="0">
                <a:effectLst/>
                <a:latin typeface="Arial" panose="020B0604020202020204" pitchFamily="34" charset="0"/>
                <a:ea typeface="Calibri" panose="020F0502020204030204" pitchFamily="34" charset="0"/>
              </a:rPr>
              <a:t> resolución</a:t>
            </a:r>
            <a:r>
              <a:rPr lang="es-CO" sz="1400" dirty="0">
                <a:effectLst/>
                <a:latin typeface="Arial" panose="020B0604020202020204" pitchFamily="34" charset="0"/>
                <a:ea typeface="Calibri" panose="020F0502020204030204" pitchFamily="34" charset="0"/>
              </a:rPr>
              <a:t> No. S-0219 del 28 de Marzo de 2007, Expedida por la Secretaria de salud Departamental de la Guajira, como proyecto de salud, donde se brindan servicios de salud de integral teniendo en cuenta la diversidad cultural y la medicina alternativa que maneja la población indígena wayuu de este municipio desarrollando actividades colectivas y extramurales acorde con lo establecido en la ley 691 de 2001, el decreto 2753 de 1997, decreto 2309 de 2002, ley 1122 de 2007 y  en la resolución 1043, resolución 3202 de 2016 por la cual se adopta el manual metodológico para la elaboración e implementación de las rutas integrales de atención en salud –RIAS y la resolución 3280 de 2018 por medio de la cual se adoptan los lineamientos técnicos y operativos de la ruta de atención para la promoción y mantenimiento de la salud y la ruta integral de atención en salud para la población materno perinatal y se establecen las directrices para su operación.</a:t>
            </a:r>
            <a:endParaRPr lang="es-CO"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898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ASISTENCIAL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3416971432"/>
              </p:ext>
            </p:extLst>
          </p:nvPr>
        </p:nvGraphicFramePr>
        <p:xfrm>
          <a:off x="2324099" y="1906408"/>
          <a:ext cx="7708902" cy="3270598"/>
        </p:xfrm>
        <a:graphic>
          <a:graphicData uri="http://schemas.openxmlformats.org/drawingml/2006/table">
            <a:tbl>
              <a:tblPr firstRow="1" bandRow="1">
                <a:tableStyleId>{E8B1032C-EA38-4F05-BA0D-38AFFFC7BED3}</a:tableStyleId>
              </a:tblPr>
              <a:tblGrid>
                <a:gridCol w="3854451">
                  <a:extLst>
                    <a:ext uri="{9D8B030D-6E8A-4147-A177-3AD203B41FA5}">
                      <a16:colId xmlns:a16="http://schemas.microsoft.com/office/drawing/2014/main" val="3347999028"/>
                    </a:ext>
                  </a:extLst>
                </a:gridCol>
                <a:gridCol w="3854451">
                  <a:extLst>
                    <a:ext uri="{9D8B030D-6E8A-4147-A177-3AD203B41FA5}">
                      <a16:colId xmlns:a16="http://schemas.microsoft.com/office/drawing/2014/main" val="351246202"/>
                    </a:ext>
                  </a:extLst>
                </a:gridCol>
              </a:tblGrid>
              <a:tr h="305827">
                <a:tc>
                  <a:txBody>
                    <a:bodyPr/>
                    <a:lstStyle/>
                    <a:p>
                      <a:pPr algn="ctr"/>
                      <a:r>
                        <a:rPr lang="es-ES" sz="1400" b="1" dirty="0">
                          <a:latin typeface="Arial" panose="020B0604020202020204" pitchFamily="34" charset="0"/>
                          <a:cs typeface="Arial" panose="020B0604020202020204" pitchFamily="34" charset="0"/>
                        </a:rPr>
                        <a:t>NOMBRE</a:t>
                      </a:r>
                      <a:endParaRPr lang="es-CO" sz="1400" b="1" dirty="0">
                        <a:latin typeface="Arial" panose="020B0604020202020204" pitchFamily="34" charset="0"/>
                        <a:cs typeface="Arial" panose="020B0604020202020204" pitchFamily="34" charset="0"/>
                      </a:endParaRPr>
                    </a:p>
                  </a:txBody>
                  <a:tcPr/>
                </a:tc>
                <a:tc>
                  <a:txBody>
                    <a:bodyPr/>
                    <a:lstStyle/>
                    <a:p>
                      <a:pPr algn="ctr"/>
                      <a:r>
                        <a:rPr lang="es-ES" sz="1400" b="1" dirty="0">
                          <a:latin typeface="Arial" panose="020B0604020202020204" pitchFamily="34" charset="0"/>
                          <a:cs typeface="Arial" panose="020B0604020202020204" pitchFamily="34" charset="0"/>
                        </a:rPr>
                        <a:t>CARGO</a:t>
                      </a:r>
                      <a:endParaRPr lang="es-CO"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535196">
                <a:tc>
                  <a:txBody>
                    <a:bodyPr/>
                    <a:lstStyle/>
                    <a:p>
                      <a:r>
                        <a:rPr lang="es-ES" sz="1400" dirty="0">
                          <a:latin typeface="Arial" panose="020B0604020202020204" pitchFamily="34" charset="0"/>
                          <a:cs typeface="Arial" panose="020B0604020202020204" pitchFamily="34" charset="0"/>
                        </a:rPr>
                        <a:t>YEMIR DEL CARMEN RUIZ ORTEGANO</a:t>
                      </a:r>
                      <a:endParaRPr lang="es-CO"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MEDICO</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535196">
                <a:tc>
                  <a:txBody>
                    <a:bodyPr/>
                    <a:lstStyle/>
                    <a:p>
                      <a:r>
                        <a:rPr lang="es-CO" sz="1400" dirty="0">
                          <a:latin typeface="Arial" panose="020B0604020202020204" pitchFamily="34" charset="0"/>
                          <a:cs typeface="Arial" panose="020B0604020202020204" pitchFamily="34" charset="0"/>
                        </a:rPr>
                        <a:t>MOHAMED ASMEHD MAHMUD</a:t>
                      </a:r>
                    </a:p>
                  </a:txBody>
                  <a:tcPr/>
                </a:tc>
                <a:tc>
                  <a:txBody>
                    <a:bodyPr/>
                    <a:lstStyle/>
                    <a:p>
                      <a:r>
                        <a:rPr lang="es-CO" sz="1400" dirty="0">
                          <a:latin typeface="Arial" panose="020B0604020202020204" pitchFamily="34" charset="0"/>
                          <a:cs typeface="Arial" panose="020B0604020202020204" pitchFamily="34" charset="0"/>
                        </a:rPr>
                        <a:t>MEDICO</a:t>
                      </a:r>
                    </a:p>
                    <a:p>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535196">
                <a:tc>
                  <a:txBody>
                    <a:bodyPr/>
                    <a:lstStyle/>
                    <a:p>
                      <a:r>
                        <a:rPr lang="es-CO" sz="1400" dirty="0">
                          <a:latin typeface="Arial" panose="020B0604020202020204" pitchFamily="34" charset="0"/>
                          <a:cs typeface="Arial" panose="020B0604020202020204" pitchFamily="34" charset="0"/>
                        </a:rPr>
                        <a:t>MARLYNS JOVANNA VALECILOS CASTILLO</a:t>
                      </a:r>
                    </a:p>
                  </a:txBody>
                  <a:tcPr/>
                </a:tc>
                <a:tc>
                  <a:txBody>
                    <a:bodyPr/>
                    <a:lstStyle/>
                    <a:p>
                      <a:r>
                        <a:rPr lang="es-CO" sz="1400" dirty="0">
                          <a:latin typeface="Arial" panose="020B0604020202020204" pitchFamily="34" charset="0"/>
                          <a:cs typeface="Arial" panose="020B0604020202020204" pitchFamily="34" charset="0"/>
                        </a:rPr>
                        <a:t>MEDICO</a:t>
                      </a:r>
                    </a:p>
                    <a:p>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535196">
                <a:tc>
                  <a:txBody>
                    <a:bodyPr/>
                    <a:lstStyle/>
                    <a:p>
                      <a:r>
                        <a:rPr lang="es-CO" sz="1400" dirty="0">
                          <a:latin typeface="Arial" panose="020B0604020202020204" pitchFamily="34" charset="0"/>
                          <a:cs typeface="Arial" panose="020B0604020202020204" pitchFamily="34" charset="0"/>
                        </a:rPr>
                        <a:t>TALEL MUHIEDDINE IBRAHIM</a:t>
                      </a:r>
                    </a:p>
                  </a:txBody>
                  <a:tcPr/>
                </a:tc>
                <a:tc>
                  <a:txBody>
                    <a:bodyPr/>
                    <a:lstStyle/>
                    <a:p>
                      <a:r>
                        <a:rPr lang="es-CO" sz="1400" dirty="0">
                          <a:latin typeface="Arial" panose="020B0604020202020204" pitchFamily="34" charset="0"/>
                          <a:cs typeface="Arial" panose="020B0604020202020204" pitchFamily="34" charset="0"/>
                        </a:rPr>
                        <a:t>MEDICO</a:t>
                      </a:r>
                    </a:p>
                    <a:p>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05827">
                <a:tc>
                  <a:txBody>
                    <a:bodyPr/>
                    <a:lstStyle/>
                    <a:p>
                      <a:r>
                        <a:rPr lang="es-CO" sz="1400" dirty="0">
                          <a:latin typeface="Arial" panose="020B0604020202020204" pitchFamily="34" charset="0"/>
                          <a:cs typeface="Arial" panose="020B0604020202020204" pitchFamily="34" charset="0"/>
                        </a:rPr>
                        <a:t>ASTRID DEL ROSARIO LEON BLANCO</a:t>
                      </a:r>
                    </a:p>
                    <a:p>
                      <a:endParaRPr lang="es-CO" sz="1400" dirty="0">
                        <a:latin typeface="Arial" panose="020B0604020202020204" pitchFamily="34" charset="0"/>
                        <a:cs typeface="Arial" panose="020B0604020202020204" pitchFamily="34" charset="0"/>
                      </a:endParaRPr>
                    </a:p>
                  </a:txBody>
                  <a:tcPr/>
                </a:tc>
                <a:tc>
                  <a:txBody>
                    <a:bodyPr/>
                    <a:lstStyle/>
                    <a:p>
                      <a:r>
                        <a:rPr lang="es-ES" sz="1400" dirty="0">
                          <a:latin typeface="Arial" panose="020B0604020202020204" pitchFamily="34" charset="0"/>
                          <a:cs typeface="Arial" panose="020B0604020202020204" pitchFamily="34" charset="0"/>
                        </a:rPr>
                        <a:t>BACTERIOLOGA </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r h="305827">
                <a:tc>
                  <a:txBody>
                    <a:bodyPr/>
                    <a:lstStyle/>
                    <a:p>
                      <a:r>
                        <a:rPr lang="es-CO" sz="1400" dirty="0">
                          <a:latin typeface="Arial" panose="020B0604020202020204" pitchFamily="34" charset="0"/>
                          <a:cs typeface="Arial" panose="020B0604020202020204" pitchFamily="34" charset="0"/>
                        </a:rPr>
                        <a:t>LINET ZAYURIS BARRA ARIZA</a:t>
                      </a:r>
                    </a:p>
                  </a:txBody>
                  <a:tcPr/>
                </a:tc>
                <a:tc>
                  <a:txBody>
                    <a:bodyPr/>
                    <a:lstStyle/>
                    <a:p>
                      <a:r>
                        <a:rPr lang="es-ES" sz="1400" dirty="0">
                          <a:latin typeface="Arial" panose="020B0604020202020204" pitchFamily="34" charset="0"/>
                          <a:cs typeface="Arial" panose="020B0604020202020204" pitchFamily="34" charset="0"/>
                        </a:rPr>
                        <a:t>ODONTOLOGA</a:t>
                      </a:r>
                      <a:endParaRPr lang="es-CO"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6378523"/>
                  </a:ext>
                </a:extLst>
              </a:tr>
            </a:tbl>
          </a:graphicData>
        </a:graphic>
      </p:graphicFrame>
    </p:spTree>
    <p:extLst>
      <p:ext uri="{BB962C8B-B14F-4D97-AF65-F5344CB8AC3E}">
        <p14:creationId xmlns:p14="http://schemas.microsoft.com/office/powerpoint/2010/main" val="364320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3" name="Marcador de contenido 2"/>
          <p:cNvSpPr>
            <a:spLocks noGrp="1"/>
          </p:cNvSpPr>
          <p:nvPr>
            <p:ph idx="1"/>
          </p:nvPr>
        </p:nvSpPr>
        <p:spPr>
          <a:xfrm>
            <a:off x="1293812" y="1264555"/>
            <a:ext cx="8915400" cy="3777622"/>
          </a:xfrm>
        </p:spPr>
        <p:txBody>
          <a:bodyPr>
            <a:normAutofit/>
          </a:bodyPr>
          <a:lstStyle/>
          <a:p>
            <a:pPr marL="0" indent="0" algn="ctr">
              <a:buNone/>
            </a:pPr>
            <a:r>
              <a:rPr lang="es-ES" sz="2000" b="1" dirty="0">
                <a:latin typeface="Arial" panose="020B0604020202020204" pitchFamily="34" charset="0"/>
                <a:cs typeface="Arial" panose="020B0604020202020204" pitchFamily="34" charset="0"/>
              </a:rPr>
              <a:t>PRESENTACIÓN DE EQUIPO ASISTENCIAL DE  LA IPSI WAYUU ANASHII</a:t>
            </a:r>
          </a:p>
          <a:p>
            <a:pPr marL="0" indent="0" algn="ctr">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CO" sz="2000" b="1" dirty="0">
              <a:latin typeface="Arial" panose="020B0604020202020204" pitchFamily="34" charset="0"/>
              <a:cs typeface="Arial" panose="020B0604020202020204" pitchFamily="34" charset="0"/>
            </a:endParaRPr>
          </a:p>
        </p:txBody>
      </p:sp>
      <p:graphicFrame>
        <p:nvGraphicFramePr>
          <p:cNvPr id="7" name="Tabla 7">
            <a:extLst>
              <a:ext uri="{FF2B5EF4-FFF2-40B4-BE49-F238E27FC236}">
                <a16:creationId xmlns:a16="http://schemas.microsoft.com/office/drawing/2014/main" id="{2AE94709-24E7-F88D-C4DE-6B274D5757D6}"/>
              </a:ext>
            </a:extLst>
          </p:cNvPr>
          <p:cNvGraphicFramePr>
            <a:graphicFrameLocks noGrp="1"/>
          </p:cNvGraphicFramePr>
          <p:nvPr>
            <p:extLst>
              <p:ext uri="{D42A27DB-BD31-4B8C-83A1-F6EECF244321}">
                <p14:modId xmlns:p14="http://schemas.microsoft.com/office/powerpoint/2010/main" val="3911528221"/>
              </p:ext>
            </p:extLst>
          </p:nvPr>
        </p:nvGraphicFramePr>
        <p:xfrm>
          <a:off x="1892300" y="2075457"/>
          <a:ext cx="8128000" cy="3266440"/>
        </p:xfrm>
        <a:graphic>
          <a:graphicData uri="http://schemas.openxmlformats.org/drawingml/2006/table">
            <a:tbl>
              <a:tblPr firstRow="1" bandRow="1">
                <a:tableStyleId>{E8B1032C-EA38-4F05-BA0D-38AFFFC7BED3}</a:tableStyleId>
              </a:tblPr>
              <a:tblGrid>
                <a:gridCol w="4064000">
                  <a:extLst>
                    <a:ext uri="{9D8B030D-6E8A-4147-A177-3AD203B41FA5}">
                      <a16:colId xmlns:a16="http://schemas.microsoft.com/office/drawing/2014/main" val="3347999028"/>
                    </a:ext>
                  </a:extLst>
                </a:gridCol>
                <a:gridCol w="4064000">
                  <a:extLst>
                    <a:ext uri="{9D8B030D-6E8A-4147-A177-3AD203B41FA5}">
                      <a16:colId xmlns:a16="http://schemas.microsoft.com/office/drawing/2014/main" val="351246202"/>
                    </a:ext>
                  </a:extLst>
                </a:gridCol>
              </a:tblGrid>
              <a:tr h="370840">
                <a:tc>
                  <a:txBody>
                    <a:bodyPr/>
                    <a:lstStyle/>
                    <a:p>
                      <a:pPr algn="ctr"/>
                      <a:r>
                        <a:rPr lang="es-ES" sz="1600" b="1" dirty="0">
                          <a:latin typeface="Arial" panose="020B0604020202020204" pitchFamily="34" charset="0"/>
                          <a:cs typeface="Arial" panose="020B0604020202020204" pitchFamily="34" charset="0"/>
                        </a:rPr>
                        <a:t>NOMBRE</a:t>
                      </a:r>
                      <a:endParaRPr lang="es-CO" sz="1600" b="1" dirty="0">
                        <a:latin typeface="Arial" panose="020B0604020202020204" pitchFamily="34" charset="0"/>
                        <a:cs typeface="Arial" panose="020B0604020202020204" pitchFamily="34" charset="0"/>
                      </a:endParaRPr>
                    </a:p>
                  </a:txBody>
                  <a:tcPr/>
                </a:tc>
                <a:tc>
                  <a:txBody>
                    <a:bodyPr/>
                    <a:lstStyle/>
                    <a:p>
                      <a:pPr algn="ctr"/>
                      <a:r>
                        <a:rPr lang="es-ES" sz="1600" b="1" dirty="0">
                          <a:latin typeface="Arial" panose="020B0604020202020204" pitchFamily="34" charset="0"/>
                          <a:cs typeface="Arial" panose="020B0604020202020204" pitchFamily="34" charset="0"/>
                        </a:rPr>
                        <a:t>CARGO</a:t>
                      </a:r>
                      <a:endParaRPr lang="es-CO"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78756"/>
                  </a:ext>
                </a:extLst>
              </a:tr>
              <a:tr h="370840">
                <a:tc>
                  <a:txBody>
                    <a:bodyPr/>
                    <a:lstStyle/>
                    <a:p>
                      <a:r>
                        <a:rPr lang="es-CO" sz="1600" dirty="0">
                          <a:latin typeface="Arial" panose="020B0604020202020204" pitchFamily="34" charset="0"/>
                          <a:cs typeface="Arial" panose="020B0604020202020204" pitchFamily="34" charset="0"/>
                        </a:rPr>
                        <a:t>MADELEINE MARINA PINTO SOLANO</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NUTRICIONISTA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7621172"/>
                  </a:ext>
                </a:extLst>
              </a:tr>
              <a:tr h="370840">
                <a:tc>
                  <a:txBody>
                    <a:bodyPr/>
                    <a:lstStyle/>
                    <a:p>
                      <a:r>
                        <a:rPr lang="es-CO" sz="1600" dirty="0">
                          <a:latin typeface="Arial" panose="020B0604020202020204" pitchFamily="34" charset="0"/>
                          <a:cs typeface="Arial" panose="020B0604020202020204" pitchFamily="34" charset="0"/>
                        </a:rPr>
                        <a:t>MARYORIS MONTIEL IGUARAN</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NUTRICIONISTA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385336"/>
                  </a:ext>
                </a:extLst>
              </a:tr>
              <a:tr h="370840">
                <a:tc>
                  <a:txBody>
                    <a:bodyPr/>
                    <a:lstStyle/>
                    <a:p>
                      <a:r>
                        <a:rPr lang="es-CO" sz="1600" dirty="0">
                          <a:latin typeface="Arial" panose="020B0604020202020204" pitchFamily="34" charset="0"/>
                          <a:cs typeface="Arial" panose="020B0604020202020204" pitchFamily="34" charset="0"/>
                        </a:rPr>
                        <a:t>FLOR MARINA VERA PEÑA</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CITOLOGA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7893452"/>
                  </a:ext>
                </a:extLst>
              </a:tr>
              <a:tr h="370840">
                <a:tc>
                  <a:txBody>
                    <a:bodyPr/>
                    <a:lstStyle/>
                    <a:p>
                      <a:r>
                        <a:rPr lang="es-CO" sz="1600" dirty="0">
                          <a:latin typeface="Arial" panose="020B0604020202020204" pitchFamily="34" charset="0"/>
                          <a:cs typeface="Arial" panose="020B0604020202020204" pitchFamily="34" charset="0"/>
                        </a:rPr>
                        <a:t>SHIRLY DAYANA VELASQUEZ</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PSICOLOGA</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77013"/>
                  </a:ext>
                </a:extLst>
              </a:tr>
              <a:tr h="370840">
                <a:tc>
                  <a:txBody>
                    <a:bodyPr/>
                    <a:lstStyle/>
                    <a:p>
                      <a:r>
                        <a:rPr lang="es-CO" sz="1600" dirty="0">
                          <a:latin typeface="Arial" panose="020B0604020202020204" pitchFamily="34" charset="0"/>
                          <a:cs typeface="Arial" panose="020B0604020202020204" pitchFamily="34" charset="0"/>
                        </a:rPr>
                        <a:t>MANUEL ENRIQUE CAMPO ELIAZ</a:t>
                      </a:r>
                    </a:p>
                    <a:p>
                      <a:endParaRPr lang="es-CO" sz="1600" dirty="0">
                        <a:latin typeface="Arial" panose="020B0604020202020204" pitchFamily="34" charset="0"/>
                        <a:cs typeface="Arial" panose="020B0604020202020204" pitchFamily="34" charset="0"/>
                      </a:endParaRPr>
                    </a:p>
                  </a:txBody>
                  <a:tcPr/>
                </a:tc>
                <a:tc>
                  <a:txBody>
                    <a:bodyPr/>
                    <a:lstStyle/>
                    <a:p>
                      <a:r>
                        <a:rPr lang="es-ES" sz="1600" dirty="0">
                          <a:latin typeface="Arial" panose="020B0604020202020204" pitchFamily="34" charset="0"/>
                          <a:cs typeface="Arial" panose="020B0604020202020204" pitchFamily="34" charset="0"/>
                        </a:rPr>
                        <a:t>MICROBIOLOGO</a:t>
                      </a:r>
                      <a:endParaRPr lang="es-CO"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2595128"/>
                  </a:ext>
                </a:extLst>
              </a:tr>
            </a:tbl>
          </a:graphicData>
        </a:graphic>
      </p:graphicFrame>
    </p:spTree>
    <p:extLst>
      <p:ext uri="{BB962C8B-B14F-4D97-AF65-F5344CB8AC3E}">
        <p14:creationId xmlns:p14="http://schemas.microsoft.com/office/powerpoint/2010/main" val="2511608361"/>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Override1.xml><?xml version="1.0" encoding="utf-8"?>
<a:themeOverride xmlns:a="http://schemas.openxmlformats.org/drawingml/2006/main">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619</TotalTime>
  <Words>1622</Words>
  <Application>Microsoft Office PowerPoint</Application>
  <PresentationFormat>Panorámica</PresentationFormat>
  <Paragraphs>336</Paragraphs>
  <Slides>59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59</vt:i4>
      </vt:variant>
    </vt:vector>
  </HeadingPairs>
  <TitlesOfParts>
    <vt:vector size="68" baseType="lpstr">
      <vt:lpstr>Arial</vt:lpstr>
      <vt:lpstr>Calibri</vt:lpstr>
      <vt:lpstr>Cambria Math</vt:lpstr>
      <vt:lpstr>Century Gothic</vt:lpstr>
      <vt:lpstr>Gill Sans Ultra Bold</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AVANCES A PLAN DE CHOQUE DE INTERVENCIÓN OPORTUNA Y EFECTIVA DE LOS RIESGOS EN SALUD DE LOS USUARIOS CON ENFERMEDADES PRECURSORAS (HIPERTENSIÓN ARTERIAL Y DIABETES MELLITUS) Y GESTANTES</dc:title>
  <dc:creator>usuario</dc:creator>
  <cp:lastModifiedBy>usuario</cp:lastModifiedBy>
  <cp:revision>70</cp:revision>
  <dcterms:created xsi:type="dcterms:W3CDTF">2020-10-28T14:32:57Z</dcterms:created>
  <dcterms:modified xsi:type="dcterms:W3CDTF">2022-08-26T14:52:06Z</dcterms:modified>
</cp:coreProperties>
</file>